
<file path=[Content_Types].xml><?xml version="1.0" encoding="utf-8"?>
<Types xmlns="http://schemas.openxmlformats.org/package/2006/content-types">
  <Default ContentType="application/x-fontdata" Extension="fntdata"/>
  <Default ContentType="image/gif" Extension="gif"/>
  <Default ContentType="image/jpeg" Extension="jpeg"/>
  <Default ContentType="audio/mpeg" Extension="mp3"/>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3"/>
    <p:sldId id="257" r:id="rId24"/>
    <p:sldId id="258" r:id="rId25"/>
    <p:sldId id="259" r:id="rId26"/>
    <p:sldId id="260" r:id="rId27"/>
    <p:sldId id="261" r:id="rId28"/>
    <p:sldId id="262" r:id="rId29"/>
    <p:sldId id="263" r:id="rId30"/>
    <p:sldId id="264" r:id="rId31"/>
    <p:sldId id="265" r:id="rId32"/>
    <p:sldId id="266" r:id="rId33"/>
    <p:sldId id="267" r:id="rId34"/>
    <p:sldId id="268" r:id="rId35"/>
    <p:sldId id="269" r:id="rId36"/>
    <p:sldId id="270" r:id="rId37"/>
    <p:sldId id="271" r:id="rId38"/>
    <p:sldId id="272" r:id="rId39"/>
    <p:sldId id="273" r:id="rId40"/>
    <p:sldId id="274" r:id="rId41"/>
    <p:sldId id="275" r:id="rId42"/>
    <p:sldId id="276" r:id="rId43"/>
    <p:sldId id="277" r:id="rId44"/>
    <p:sldId id="278" r:id="rId45"/>
    <p:sldId id="279" r:id="rId46"/>
    <p:sldId id="280" r:id="rId47"/>
    <p:sldId id="281" r:id="rId48"/>
    <p:sldId id="282" r:id="rId49"/>
    <p:sldId id="283" r:id="rId50"/>
    <p:sldId id="284" r:id="rId51"/>
    <p:sldId id="285" r:id="rId52"/>
    <p:sldId id="286" r:id="rId53"/>
    <p:sldId id="287" r:id="rId5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Bold" charset="1" panose="02000000000000000000"/>
      <p:regular r:id="rId10"/>
    </p:embeddedFont>
    <p:embeddedFont>
      <p:font typeface="Open Sans" charset="1" panose="020B0606030504020204"/>
      <p:regular r:id="rId11"/>
    </p:embeddedFont>
    <p:embeddedFont>
      <p:font typeface="Open Sans Bold" charset="1" panose="020B0806030504020204"/>
      <p:regular r:id="rId12"/>
    </p:embeddedFont>
    <p:embeddedFont>
      <p:font typeface="Open Sans Italics" charset="1" panose="020B0606030504020204"/>
      <p:regular r:id="rId13"/>
    </p:embeddedFont>
    <p:embeddedFont>
      <p:font typeface="Open Sans Bold Italics" charset="1" panose="020B0806030504020204"/>
      <p:regular r:id="rId14"/>
    </p:embeddedFont>
    <p:embeddedFont>
      <p:font typeface="Poppins ExtraBold" charset="1" panose="00000900000000000000"/>
      <p:regular r:id="rId15"/>
    </p:embeddedFont>
    <p:embeddedFont>
      <p:font typeface="Poppins ExtraBold Bold" charset="1" panose="00000A00000000000000"/>
      <p:regular r:id="rId16"/>
    </p:embeddedFont>
    <p:embeddedFont>
      <p:font typeface="Poppins ExtraBold Italics" charset="1" panose="00000900000000000000"/>
      <p:regular r:id="rId17"/>
    </p:embeddedFont>
    <p:embeddedFont>
      <p:font typeface="Poppins ExtraBold Bold Italics" charset="1" panose="00000A00000000000000"/>
      <p:regular r:id="rId18"/>
    </p:embeddedFont>
    <p:embeddedFont>
      <p:font typeface="Poppins" charset="1" panose="00000500000000000000"/>
      <p:regular r:id="rId19"/>
    </p:embeddedFont>
    <p:embeddedFont>
      <p:font typeface="Poppins Bold" charset="1" panose="00000800000000000000"/>
      <p:regular r:id="rId20"/>
    </p:embeddedFont>
    <p:embeddedFont>
      <p:font typeface="Poppins Italics" charset="1" panose="00000500000000000000"/>
      <p:regular r:id="rId21"/>
    </p:embeddedFont>
    <p:embeddedFont>
      <p:font typeface="Poppins Bold Italics" charset="1" panose="000008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slides/slide1.xml" Type="http://schemas.openxmlformats.org/officeDocument/2006/relationships/slide"/><Relationship Id="rId24" Target="slides/slide2.xml" Type="http://schemas.openxmlformats.org/officeDocument/2006/relationships/slide"/><Relationship Id="rId25" Target="slides/slide3.xml" Type="http://schemas.openxmlformats.org/officeDocument/2006/relationships/slide"/><Relationship Id="rId26" Target="slides/slide4.xml" Type="http://schemas.openxmlformats.org/officeDocument/2006/relationships/slide"/><Relationship Id="rId27" Target="slides/slide5.xml" Type="http://schemas.openxmlformats.org/officeDocument/2006/relationships/slide"/><Relationship Id="rId28" Target="slides/slide6.xml" Type="http://schemas.openxmlformats.org/officeDocument/2006/relationships/slide"/><Relationship Id="rId29" Target="slides/slide7.xml" Type="http://schemas.openxmlformats.org/officeDocument/2006/relationships/slide"/><Relationship Id="rId3" Target="viewProps.xml" Type="http://schemas.openxmlformats.org/officeDocument/2006/relationships/viewProps"/><Relationship Id="rId30" Target="slides/slide8.xml" Type="http://schemas.openxmlformats.org/officeDocument/2006/relationships/slide"/><Relationship Id="rId31" Target="slides/slide9.xml" Type="http://schemas.openxmlformats.org/officeDocument/2006/relationships/slide"/><Relationship Id="rId32" Target="slides/slide10.xml" Type="http://schemas.openxmlformats.org/officeDocument/2006/relationships/slide"/><Relationship Id="rId33" Target="slides/slide11.xml" Type="http://schemas.openxmlformats.org/officeDocument/2006/relationships/slide"/><Relationship Id="rId34" Target="slides/slide12.xml" Type="http://schemas.openxmlformats.org/officeDocument/2006/relationships/slide"/><Relationship Id="rId35" Target="slides/slide13.xml" Type="http://schemas.openxmlformats.org/officeDocument/2006/relationships/slide"/><Relationship Id="rId36" Target="slides/slide14.xml" Type="http://schemas.openxmlformats.org/officeDocument/2006/relationships/slide"/><Relationship Id="rId37" Target="slides/slide15.xml" Type="http://schemas.openxmlformats.org/officeDocument/2006/relationships/slide"/><Relationship Id="rId38" Target="slides/slide16.xml" Type="http://schemas.openxmlformats.org/officeDocument/2006/relationships/slide"/><Relationship Id="rId39" Target="slides/slide17.xml" Type="http://schemas.openxmlformats.org/officeDocument/2006/relationships/slide"/><Relationship Id="rId4" Target="theme/theme1.xml" Type="http://schemas.openxmlformats.org/officeDocument/2006/relationships/theme"/><Relationship Id="rId40" Target="slides/slide18.xml" Type="http://schemas.openxmlformats.org/officeDocument/2006/relationships/slide"/><Relationship Id="rId41" Target="slides/slide19.xml" Type="http://schemas.openxmlformats.org/officeDocument/2006/relationships/slide"/><Relationship Id="rId42" Target="slides/slide20.xml" Type="http://schemas.openxmlformats.org/officeDocument/2006/relationships/slide"/><Relationship Id="rId43" Target="slides/slide21.xml" Type="http://schemas.openxmlformats.org/officeDocument/2006/relationships/slide"/><Relationship Id="rId44" Target="slides/slide22.xml" Type="http://schemas.openxmlformats.org/officeDocument/2006/relationships/slide"/><Relationship Id="rId45" Target="slides/slide23.xml" Type="http://schemas.openxmlformats.org/officeDocument/2006/relationships/slide"/><Relationship Id="rId46" Target="slides/slide24.xml" Type="http://schemas.openxmlformats.org/officeDocument/2006/relationships/slide"/><Relationship Id="rId47" Target="slides/slide25.xml" Type="http://schemas.openxmlformats.org/officeDocument/2006/relationships/slide"/><Relationship Id="rId48" Target="slides/slide26.xml" Type="http://schemas.openxmlformats.org/officeDocument/2006/relationships/slide"/><Relationship Id="rId49" Target="slides/slide27.xml" Type="http://schemas.openxmlformats.org/officeDocument/2006/relationships/slide"/><Relationship Id="rId5" Target="tableStyles.xml" Type="http://schemas.openxmlformats.org/officeDocument/2006/relationships/tableStyles"/><Relationship Id="rId50" Target="slides/slide28.xml" Type="http://schemas.openxmlformats.org/officeDocument/2006/relationships/slide"/><Relationship Id="rId51" Target="slides/slide29.xml" Type="http://schemas.openxmlformats.org/officeDocument/2006/relationships/slide"/><Relationship Id="rId52" Target="slides/slide30.xml" Type="http://schemas.openxmlformats.org/officeDocument/2006/relationships/slide"/><Relationship Id="rId53" Target="slides/slide31.xml" Type="http://schemas.openxmlformats.org/officeDocument/2006/relationships/slide"/><Relationship Id="rId54" Target="slides/slide32.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svg" Type="http://schemas.openxmlformats.org/officeDocument/2006/relationships/image"/><Relationship Id="rId3" Target="../media/aAFmc1JOLyE.mp3" Type="http://schemas.microsoft.com/office/2007/relationships/media"/><Relationship Id="rId4" Target="../media/aAFmc1JOLyE.mp3" Type="http://schemas.openxmlformats.org/officeDocument/2006/relationships/audio"/></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0.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3.jpeg" Type="http://schemas.openxmlformats.org/officeDocument/2006/relationships/image"/><Relationship Id="rId7" Target="../media/image14.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3.jpeg" Type="http://schemas.openxmlformats.org/officeDocument/2006/relationships/image"/><Relationship Id="rId7" Target="../media/image14.jpe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5.gif"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6.jpeg" Type="http://schemas.openxmlformats.org/officeDocument/2006/relationships/image"/><Relationship Id="rId7" Target="../media/image17.jpe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0.gif"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1.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2.gif"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3.gif"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4.jpe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5.gif"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6.gif"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7.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6.jpeg" Type="http://schemas.openxmlformats.org/officeDocument/2006/relationships/image"/><Relationship Id="rId7" Target="../media/image7.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9.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2D70"/>
        </a:solidFill>
      </p:bgPr>
    </p:bg>
    <p:spTree>
      <p:nvGrpSpPr>
        <p:cNvPr id="1" name=""/>
        <p:cNvGrpSpPr/>
        <p:nvPr/>
      </p:nvGrpSpPr>
      <p:grpSpPr>
        <a:xfrm>
          <a:off x="0" y="0"/>
          <a:ext cx="0" cy="0"/>
          <a:chOff x="0" y="0"/>
          <a:chExt cx="0" cy="0"/>
        </a:xfrm>
      </p:grpSpPr>
      <p:sp>
        <p:nvSpPr>
          <p:cNvPr name="TextBox 2" id="2"/>
          <p:cNvSpPr txBox="true"/>
          <p:nvPr/>
        </p:nvSpPr>
        <p:spPr>
          <a:xfrm rot="0">
            <a:off x="1028700" y="2067720"/>
            <a:ext cx="16247451" cy="4446584"/>
          </a:xfrm>
          <a:prstGeom prst="rect">
            <a:avLst/>
          </a:prstGeom>
        </p:spPr>
        <p:txBody>
          <a:bodyPr anchor="t" rtlCol="false" tIns="0" lIns="0" bIns="0" rIns="0">
            <a:spAutoFit/>
          </a:bodyPr>
          <a:lstStyle/>
          <a:p>
            <a:pPr algn="ctr">
              <a:lnSpc>
                <a:spcPts val="11637"/>
              </a:lnSpc>
              <a:spcBef>
                <a:spcPct val="0"/>
              </a:spcBef>
            </a:pPr>
            <a:r>
              <a:rPr lang="en-US" sz="8312">
                <a:solidFill>
                  <a:srgbClr val="FFFFFF"/>
                </a:solidFill>
                <a:latin typeface="Poppins ExtraBold"/>
              </a:rPr>
              <a:t>Small and Local Business are finding it harder than ever to survive and grow.</a:t>
            </a:r>
          </a:p>
        </p:txBody>
      </p:sp>
      <p:pic>
        <p:nvPicPr>
          <p:cNvPr name="Picture 3" id="3">
            <a:hlinkClick action="ppaction://media"/>
          </p:cNvPr>
          <p:cNvPicPr>
            <a:picLocks noChangeAspect="true"/>
          </p:cNvPicPr>
          <p:nvPr>
            <a:audioFile r:link="rId4"/>
            <p:extLst>
              <p:ext uri="{DAA4B4D4-6D71-4841-9C94-3DE7FCFB9230}">
                <p14:media xmlns:p14="http://schemas.microsoft.com/office/powerpoint/2010/main" r:embed="rId3">
                  <p14:trim st="0.0000" end="328.0000"/>
                </p14:media>
              </p:ext>
            </p:extLst>
          </p:nvPr>
        </p:nvPicPr>
        <p:blipFill>
          <a:blip r:embed="rId2"/>
          <a:stretch>
            <a:fillRect/>
          </a:stretch>
        </p:blipFill>
        <p:spPr>
          <a:xfrm>
            <a:off x="8629650" y="4629150"/>
            <a:ext cx="1028700" cy="1028700"/>
          </a:xfrm>
          <a:prstGeom prst="rect">
            <a:avLst/>
          </a:prstGeom>
        </p:spPr>
      </p:pic>
    </p:spTree>
  </p:cSld>
  <p:clrMapOvr>
    <a:masterClrMapping/>
  </p:clrMapOvr>
  <p:timing>
    <p:tnLst>
      <p:par>
        <p:cTn dur="indefinite" restart="never" nodeType="tmRoot">
          <p:childTnLst>
            <p:cmd cmd="playFrom(0.0)">
              <p:cBhvr>
                <p:cTn/>
                <p:tgtEl>
                  <p:spTgt spid="3"/>
                </p:tgtEl>
              </p:cBhvr>
            </p:cmd>
            <p:audio>
              <p:cMediaNode vol="100000" showWhenStopped="false">
                <p:cTn/>
                <p:tgtEl>
                  <p:spTgt spid="3"/>
                </p:tgtEl>
              </p:cMediaNode>
            </p:audio>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34385" y="2642750"/>
            <a:ext cx="8358977" cy="5577005"/>
          </a:xfrm>
          <a:custGeom>
            <a:avLst/>
            <a:gdLst/>
            <a:ahLst/>
            <a:cxnLst/>
            <a:rect r="r" b="b" t="t" l="l"/>
            <a:pathLst>
              <a:path h="5577005" w="8358977">
                <a:moveTo>
                  <a:pt x="0" y="0"/>
                </a:moveTo>
                <a:lnTo>
                  <a:pt x="8358977" y="0"/>
                </a:lnTo>
                <a:lnTo>
                  <a:pt x="8358977" y="5577005"/>
                </a:lnTo>
                <a:lnTo>
                  <a:pt x="0" y="5577005"/>
                </a:lnTo>
                <a:lnTo>
                  <a:pt x="0" y="0"/>
                </a:lnTo>
                <a:close/>
              </a:path>
            </a:pathLst>
          </a:custGeom>
          <a:blipFill>
            <a:blip r:embed="rId6"/>
            <a:stretch>
              <a:fillRect l="0" t="0" r="0" b="0"/>
            </a:stretch>
          </a:blipFill>
        </p:spPr>
      </p:sp>
      <p:sp>
        <p:nvSpPr>
          <p:cNvPr name="TextBox 5" id="5"/>
          <p:cNvSpPr txBox="true"/>
          <p:nvPr/>
        </p:nvSpPr>
        <p:spPr>
          <a:xfrm rot="0">
            <a:off x="10110479" y="856385"/>
            <a:ext cx="7148821" cy="8517079"/>
          </a:xfrm>
          <a:prstGeom prst="rect">
            <a:avLst/>
          </a:prstGeom>
        </p:spPr>
        <p:txBody>
          <a:bodyPr anchor="t" rtlCol="false" tIns="0" lIns="0" bIns="0" rIns="0">
            <a:spAutoFit/>
          </a:bodyPr>
          <a:lstStyle/>
          <a:p>
            <a:pPr>
              <a:lnSpc>
                <a:spcPts val="8382"/>
              </a:lnSpc>
            </a:pPr>
            <a:r>
              <a:rPr lang="en-US" sz="6985">
                <a:solidFill>
                  <a:srgbClr val="171616"/>
                </a:solidFill>
                <a:latin typeface="Poppins Bold"/>
              </a:rPr>
              <a:t>Did you know that 68% of customers expect businesses to offer real-time assistance?</a:t>
            </a:r>
          </a:p>
          <a:p>
            <a:pPr>
              <a:lnSpc>
                <a:spcPts val="8382"/>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18068" y="2384396"/>
            <a:ext cx="5985183" cy="5985183"/>
          </a:xfrm>
          <a:custGeom>
            <a:avLst/>
            <a:gdLst/>
            <a:ahLst/>
            <a:cxnLst/>
            <a:rect r="r" b="b" t="t" l="l"/>
            <a:pathLst>
              <a:path h="5985183" w="5985183">
                <a:moveTo>
                  <a:pt x="0" y="0"/>
                </a:moveTo>
                <a:lnTo>
                  <a:pt x="5985183" y="0"/>
                </a:lnTo>
                <a:lnTo>
                  <a:pt x="5985183" y="5985183"/>
                </a:lnTo>
                <a:lnTo>
                  <a:pt x="0" y="59851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9784667" y="1140828"/>
            <a:ext cx="7718847" cy="7505700"/>
          </a:xfrm>
          <a:prstGeom prst="rect">
            <a:avLst/>
          </a:prstGeom>
        </p:spPr>
        <p:txBody>
          <a:bodyPr anchor="t" rtlCol="false" tIns="0" lIns="0" bIns="0" rIns="0">
            <a:spAutoFit/>
          </a:bodyPr>
          <a:lstStyle/>
          <a:p>
            <a:pPr>
              <a:lnSpc>
                <a:spcPts val="5086"/>
              </a:lnSpc>
            </a:pPr>
            <a:r>
              <a:rPr lang="en-US" sz="4239">
                <a:solidFill>
                  <a:srgbClr val="171616"/>
                </a:solidFill>
                <a:latin typeface="Poppins Bold"/>
              </a:rPr>
              <a:t>With our ChatGPT-powered Customer Service Solution, you can provide instant support, answer FAQs, handle complaints, and ensure round-the-clock service.</a:t>
            </a:r>
          </a:p>
          <a:p>
            <a:pPr>
              <a:lnSpc>
                <a:spcPts val="5086"/>
              </a:lnSpc>
            </a:pPr>
          </a:p>
          <a:p>
            <a:pPr>
              <a:lnSpc>
                <a:spcPts val="5086"/>
              </a:lnSpc>
            </a:pPr>
            <a:r>
              <a:rPr lang="en-US" sz="4239">
                <a:solidFill>
                  <a:srgbClr val="171616"/>
                </a:solidFill>
                <a:latin typeface="Poppins Bold"/>
              </a:rPr>
              <a:t>A</a:t>
            </a:r>
            <a:r>
              <a:rPr lang="en-US" sz="4239">
                <a:solidFill>
                  <a:srgbClr val="171616"/>
                </a:solidFill>
                <a:latin typeface="Poppins Bold"/>
              </a:rPr>
              <a:t>ll while reducing customer service expenses and improving satisfaction.</a:t>
            </a:r>
          </a:p>
          <a:p>
            <a:pPr>
              <a:lnSpc>
                <a:spcPts val="3527"/>
              </a:lnSpc>
            </a:pP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002D70"/>
        </a:solidFill>
      </p:bgPr>
    </p:bg>
    <p:spTree>
      <p:nvGrpSpPr>
        <p:cNvPr id="1" name=""/>
        <p:cNvGrpSpPr/>
        <p:nvPr/>
      </p:nvGrpSpPr>
      <p:grpSpPr>
        <a:xfrm>
          <a:off x="0" y="0"/>
          <a:ext cx="0" cy="0"/>
          <a:chOff x="0" y="0"/>
          <a:chExt cx="0" cy="0"/>
        </a:xfrm>
      </p:grpSpPr>
      <p:sp>
        <p:nvSpPr>
          <p:cNvPr name="TextBox 2" id="2"/>
          <p:cNvSpPr txBox="true"/>
          <p:nvPr/>
        </p:nvSpPr>
        <p:spPr>
          <a:xfrm rot="0">
            <a:off x="250039" y="349576"/>
            <a:ext cx="17578911" cy="9937424"/>
          </a:xfrm>
          <a:prstGeom prst="rect">
            <a:avLst/>
          </a:prstGeom>
        </p:spPr>
        <p:txBody>
          <a:bodyPr anchor="t" rtlCol="false" tIns="0" lIns="0" bIns="0" rIns="0">
            <a:spAutoFit/>
          </a:bodyPr>
          <a:lstStyle/>
          <a:p>
            <a:pPr algn="ctr">
              <a:lnSpc>
                <a:spcPts val="9817"/>
              </a:lnSpc>
            </a:pPr>
            <a:r>
              <a:rPr lang="en-US" sz="7012">
                <a:solidFill>
                  <a:srgbClr val="FFFFFF"/>
                </a:solidFill>
                <a:latin typeface="Poppins ExtraBold"/>
              </a:rPr>
              <a:t>Content Creation is a </a:t>
            </a:r>
          </a:p>
          <a:p>
            <a:pPr algn="ctr">
              <a:lnSpc>
                <a:spcPts val="9817"/>
              </a:lnSpc>
            </a:pPr>
            <a:r>
              <a:rPr lang="en-US" sz="7012">
                <a:solidFill>
                  <a:srgbClr val="FBE639"/>
                </a:solidFill>
                <a:latin typeface="Poppins ExtraBold"/>
              </a:rPr>
              <a:t>time-consuming task</a:t>
            </a:r>
            <a:r>
              <a:rPr lang="en-US" sz="7012">
                <a:solidFill>
                  <a:srgbClr val="FFFFFF"/>
                </a:solidFill>
                <a:latin typeface="Poppins ExtraBold"/>
              </a:rPr>
              <a:t> </a:t>
            </a:r>
          </a:p>
          <a:p>
            <a:pPr algn="ctr">
              <a:lnSpc>
                <a:spcPts val="9817"/>
              </a:lnSpc>
            </a:pPr>
            <a:r>
              <a:rPr lang="en-US" sz="7012">
                <a:solidFill>
                  <a:srgbClr val="FFFFFF"/>
                </a:solidFill>
                <a:latin typeface="Poppins ExtraBold"/>
              </a:rPr>
              <a:t>for any business. </a:t>
            </a:r>
          </a:p>
          <a:p>
            <a:pPr algn="ctr">
              <a:lnSpc>
                <a:spcPts val="9817"/>
              </a:lnSpc>
            </a:pPr>
          </a:p>
          <a:p>
            <a:pPr algn="ctr">
              <a:lnSpc>
                <a:spcPts val="9817"/>
              </a:lnSpc>
            </a:pPr>
            <a:r>
              <a:rPr lang="en-US" sz="7012">
                <a:solidFill>
                  <a:srgbClr val="FFFFFF"/>
                </a:solidFill>
                <a:latin typeface="Poppins"/>
              </a:rPr>
              <a:t>But with our ChatGPT services, you can </a:t>
            </a:r>
            <a:r>
              <a:rPr lang="en-US" sz="7012">
                <a:solidFill>
                  <a:srgbClr val="FBE639"/>
                </a:solidFill>
                <a:latin typeface="Poppins"/>
              </a:rPr>
              <a:t>supercharge</a:t>
            </a:r>
          </a:p>
          <a:p>
            <a:pPr algn="ctr">
              <a:lnSpc>
                <a:spcPts val="9817"/>
              </a:lnSpc>
            </a:pPr>
            <a:r>
              <a:rPr lang="en-US" sz="7012">
                <a:solidFill>
                  <a:srgbClr val="FFFFFF"/>
                </a:solidFill>
                <a:latin typeface="Poppins"/>
              </a:rPr>
              <a:t>your content creation process.</a:t>
            </a:r>
          </a:p>
          <a:p>
            <a:pPr algn="ctr">
              <a:lnSpc>
                <a:spcPts val="9817"/>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946309" y="6106256"/>
            <a:ext cx="6304087" cy="6304087"/>
          </a:xfrm>
          <a:custGeom>
            <a:avLst/>
            <a:gdLst/>
            <a:ahLst/>
            <a:cxnLst/>
            <a:rect r="r" b="b" t="t" l="l"/>
            <a:pathLst>
              <a:path h="6304087" w="6304087">
                <a:moveTo>
                  <a:pt x="0" y="0"/>
                </a:moveTo>
                <a:lnTo>
                  <a:pt x="6304087" y="0"/>
                </a:lnTo>
                <a:lnTo>
                  <a:pt x="6304087" y="6304088"/>
                </a:lnTo>
                <a:lnTo>
                  <a:pt x="0" y="6304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a:grpSpLocks noChangeAspect="true"/>
          </p:cNvGrpSpPr>
          <p:nvPr/>
        </p:nvGrpSpPr>
        <p:grpSpPr>
          <a:xfrm rot="0">
            <a:off x="1028700" y="4123018"/>
            <a:ext cx="5135302" cy="5135282"/>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24906" t="0" r="-24906" b="0"/>
              </a:stretch>
            </a:blipFill>
          </p:spPr>
        </p:sp>
      </p:grpSp>
      <p:grpSp>
        <p:nvGrpSpPr>
          <p:cNvPr name="Group 7" id="7"/>
          <p:cNvGrpSpPr/>
          <p:nvPr/>
        </p:nvGrpSpPr>
        <p:grpSpPr>
          <a:xfrm rot="0">
            <a:off x="3687192" y="1640437"/>
            <a:ext cx="5456808" cy="5456808"/>
            <a:chOff x="0" y="0"/>
            <a:chExt cx="6350000" cy="6350000"/>
          </a:xfrm>
        </p:grpSpPr>
        <p:sp>
          <p:nvSpPr>
            <p:cNvPr name="Freeform 8" id="8"/>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name="Group 9" id="9"/>
          <p:cNvGrpSpPr>
            <a:grpSpLocks noChangeAspect="true"/>
          </p:cNvGrpSpPr>
          <p:nvPr/>
        </p:nvGrpSpPr>
        <p:grpSpPr>
          <a:xfrm rot="0">
            <a:off x="3847945" y="1801200"/>
            <a:ext cx="5135302" cy="5135282"/>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24766" t="0" r="-24766" b="0"/>
              </a:stretch>
            </a:blipFill>
          </p:spPr>
        </p:sp>
      </p:grpSp>
      <p:sp>
        <p:nvSpPr>
          <p:cNvPr name="Freeform 11" id="11"/>
          <p:cNvSpPr/>
          <p:nvPr/>
        </p:nvSpPr>
        <p:spPr>
          <a:xfrm flipH="false" flipV="false" rot="0">
            <a:off x="6164002" y="1330367"/>
            <a:ext cx="951933" cy="951933"/>
          </a:xfrm>
          <a:custGeom>
            <a:avLst/>
            <a:gdLst/>
            <a:ahLst/>
            <a:cxnLst/>
            <a:rect r="r" b="b" t="t" l="l"/>
            <a:pathLst>
              <a:path h="951933" w="951933">
                <a:moveTo>
                  <a:pt x="0" y="0"/>
                </a:moveTo>
                <a:lnTo>
                  <a:pt x="951934" y="0"/>
                </a:lnTo>
                <a:lnTo>
                  <a:pt x="951934" y="951933"/>
                </a:lnTo>
                <a:lnTo>
                  <a:pt x="0" y="951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10436868" y="1583287"/>
            <a:ext cx="6443411" cy="3448050"/>
          </a:xfrm>
          <a:prstGeom prst="rect">
            <a:avLst/>
          </a:prstGeom>
        </p:spPr>
        <p:txBody>
          <a:bodyPr anchor="t" rtlCol="false" tIns="0" lIns="0" bIns="0" rIns="0">
            <a:spAutoFit/>
          </a:bodyPr>
          <a:lstStyle/>
          <a:p>
            <a:pPr>
              <a:lnSpc>
                <a:spcPts val="6720"/>
              </a:lnSpc>
            </a:pPr>
            <a:r>
              <a:rPr lang="en-US" sz="5600">
                <a:solidFill>
                  <a:srgbClr val="171616"/>
                </a:solidFill>
                <a:latin typeface="Poppins Bold"/>
              </a:rPr>
              <a:t>ChatGPT reduces time, effort and resources.</a:t>
            </a:r>
          </a:p>
          <a:p>
            <a:pPr>
              <a:lnSpc>
                <a:spcPts val="6720"/>
              </a:lnSpc>
            </a:pPr>
          </a:p>
        </p:txBody>
      </p:sp>
      <p:sp>
        <p:nvSpPr>
          <p:cNvPr name="TextBox 13" id="13"/>
          <p:cNvSpPr txBox="true"/>
          <p:nvPr/>
        </p:nvSpPr>
        <p:spPr>
          <a:xfrm rot="0">
            <a:off x="8127472" y="6623984"/>
            <a:ext cx="9589065" cy="2884606"/>
          </a:xfrm>
          <a:prstGeom prst="rect">
            <a:avLst/>
          </a:prstGeom>
        </p:spPr>
        <p:txBody>
          <a:bodyPr anchor="t" rtlCol="false" tIns="0" lIns="0" bIns="0" rIns="0">
            <a:spAutoFit/>
          </a:bodyPr>
          <a:lstStyle/>
          <a:p>
            <a:pPr>
              <a:lnSpc>
                <a:spcPts val="4630"/>
              </a:lnSpc>
            </a:pPr>
            <a:r>
              <a:rPr lang="en-US" sz="3307">
                <a:solidFill>
                  <a:srgbClr val="171616"/>
                </a:solidFill>
                <a:latin typeface="Open Sans"/>
              </a:rPr>
              <a:t>Our AI-powered platform can generate drafts for blog posts, emails, newsletters, and social media updates, saving you valuable time and resources.</a:t>
            </a:r>
          </a:p>
          <a:p>
            <a:pPr>
              <a:lnSpc>
                <a:spcPts val="4630"/>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002D70"/>
        </a:solidFill>
      </p:bgPr>
    </p:bg>
    <p:spTree>
      <p:nvGrpSpPr>
        <p:cNvPr id="1" name=""/>
        <p:cNvGrpSpPr/>
        <p:nvPr/>
      </p:nvGrpSpPr>
      <p:grpSpPr>
        <a:xfrm>
          <a:off x="0" y="0"/>
          <a:ext cx="0" cy="0"/>
          <a:chOff x="0" y="0"/>
          <a:chExt cx="0" cy="0"/>
        </a:xfrm>
      </p:grpSpPr>
      <p:sp>
        <p:nvSpPr>
          <p:cNvPr name="TextBox 2" id="2"/>
          <p:cNvSpPr txBox="true"/>
          <p:nvPr/>
        </p:nvSpPr>
        <p:spPr>
          <a:xfrm rot="0">
            <a:off x="354545" y="819150"/>
            <a:ext cx="17578911" cy="9023024"/>
          </a:xfrm>
          <a:prstGeom prst="rect">
            <a:avLst/>
          </a:prstGeom>
        </p:spPr>
        <p:txBody>
          <a:bodyPr anchor="t" rtlCol="false" tIns="0" lIns="0" bIns="0" rIns="0">
            <a:spAutoFit/>
          </a:bodyPr>
          <a:lstStyle/>
          <a:p>
            <a:pPr algn="ctr">
              <a:lnSpc>
                <a:spcPts val="9817"/>
              </a:lnSpc>
            </a:pPr>
            <a:r>
              <a:rPr lang="en-US" sz="7012">
                <a:solidFill>
                  <a:srgbClr val="FBE639"/>
                </a:solidFill>
                <a:latin typeface="Poppins ExtraBold"/>
              </a:rPr>
              <a:t>Sales and Marketing</a:t>
            </a:r>
            <a:r>
              <a:rPr lang="en-US" sz="7012">
                <a:solidFill>
                  <a:srgbClr val="FFFFFF"/>
                </a:solidFill>
                <a:latin typeface="Poppins ExtraBold"/>
              </a:rPr>
              <a:t> are the lifeblood of any business.</a:t>
            </a:r>
          </a:p>
          <a:p>
            <a:pPr algn="ctr">
              <a:lnSpc>
                <a:spcPts val="9817"/>
              </a:lnSpc>
            </a:pPr>
          </a:p>
          <a:p>
            <a:pPr algn="ctr">
              <a:lnSpc>
                <a:spcPts val="7998"/>
              </a:lnSpc>
            </a:pPr>
            <a:r>
              <a:rPr lang="en-US" sz="5712">
                <a:solidFill>
                  <a:srgbClr val="FFFFFF"/>
                </a:solidFill>
                <a:latin typeface="Poppins"/>
              </a:rPr>
              <a:t>Imagine having an automated, yet personalized, assistant to interact with potential customers, pitch products or services, and follow up on leads.</a:t>
            </a:r>
          </a:p>
          <a:p>
            <a:pPr algn="ctr">
              <a:lnSpc>
                <a:spcPts val="9817"/>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946309" y="6106256"/>
            <a:ext cx="6304087" cy="6304087"/>
          </a:xfrm>
          <a:custGeom>
            <a:avLst/>
            <a:gdLst/>
            <a:ahLst/>
            <a:cxnLst/>
            <a:rect r="r" b="b" t="t" l="l"/>
            <a:pathLst>
              <a:path h="6304087" w="6304087">
                <a:moveTo>
                  <a:pt x="0" y="0"/>
                </a:moveTo>
                <a:lnTo>
                  <a:pt x="6304087" y="0"/>
                </a:lnTo>
                <a:lnTo>
                  <a:pt x="6304087" y="6304088"/>
                </a:lnTo>
                <a:lnTo>
                  <a:pt x="0" y="6304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a:grpSpLocks noChangeAspect="true"/>
          </p:cNvGrpSpPr>
          <p:nvPr/>
        </p:nvGrpSpPr>
        <p:grpSpPr>
          <a:xfrm rot="0">
            <a:off x="1028700" y="4123018"/>
            <a:ext cx="5135302" cy="5135282"/>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24906" t="0" r="-24906" b="0"/>
              </a:stretch>
            </a:blipFill>
          </p:spPr>
        </p:sp>
      </p:grpSp>
      <p:grpSp>
        <p:nvGrpSpPr>
          <p:cNvPr name="Group 7" id="7"/>
          <p:cNvGrpSpPr/>
          <p:nvPr/>
        </p:nvGrpSpPr>
        <p:grpSpPr>
          <a:xfrm rot="0">
            <a:off x="3687192" y="1640437"/>
            <a:ext cx="5456808" cy="5456808"/>
            <a:chOff x="0" y="0"/>
            <a:chExt cx="6350000" cy="6350000"/>
          </a:xfrm>
        </p:grpSpPr>
        <p:sp>
          <p:nvSpPr>
            <p:cNvPr name="Freeform 8" id="8"/>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name="Group 9" id="9"/>
          <p:cNvGrpSpPr>
            <a:grpSpLocks noChangeAspect="true"/>
          </p:cNvGrpSpPr>
          <p:nvPr/>
        </p:nvGrpSpPr>
        <p:grpSpPr>
          <a:xfrm rot="0">
            <a:off x="3847945" y="1801200"/>
            <a:ext cx="5135302" cy="5135282"/>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24766" t="0" r="-24766" b="0"/>
              </a:stretch>
            </a:blipFill>
          </p:spPr>
        </p:sp>
      </p:grpSp>
      <p:sp>
        <p:nvSpPr>
          <p:cNvPr name="Freeform 11" id="11"/>
          <p:cNvSpPr/>
          <p:nvPr/>
        </p:nvSpPr>
        <p:spPr>
          <a:xfrm flipH="false" flipV="false" rot="0">
            <a:off x="6164002" y="1330367"/>
            <a:ext cx="951933" cy="951933"/>
          </a:xfrm>
          <a:custGeom>
            <a:avLst/>
            <a:gdLst/>
            <a:ahLst/>
            <a:cxnLst/>
            <a:rect r="r" b="b" t="t" l="l"/>
            <a:pathLst>
              <a:path h="951933" w="951933">
                <a:moveTo>
                  <a:pt x="0" y="0"/>
                </a:moveTo>
                <a:lnTo>
                  <a:pt x="951934" y="0"/>
                </a:lnTo>
                <a:lnTo>
                  <a:pt x="951934" y="951933"/>
                </a:lnTo>
                <a:lnTo>
                  <a:pt x="0" y="951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10436868" y="1583287"/>
            <a:ext cx="6443411" cy="3448050"/>
          </a:xfrm>
          <a:prstGeom prst="rect">
            <a:avLst/>
          </a:prstGeom>
        </p:spPr>
        <p:txBody>
          <a:bodyPr anchor="t" rtlCol="false" tIns="0" lIns="0" bIns="0" rIns="0">
            <a:spAutoFit/>
          </a:bodyPr>
          <a:lstStyle/>
          <a:p>
            <a:pPr>
              <a:lnSpc>
                <a:spcPts val="6720"/>
              </a:lnSpc>
            </a:pPr>
            <a:r>
              <a:rPr lang="en-US" sz="5600">
                <a:solidFill>
                  <a:srgbClr val="171616"/>
                </a:solidFill>
                <a:latin typeface="Poppins Bold"/>
              </a:rPr>
              <a:t>ChatGPT boosts conversions and revenue.</a:t>
            </a:r>
          </a:p>
          <a:p>
            <a:pPr>
              <a:lnSpc>
                <a:spcPts val="6720"/>
              </a:lnSpc>
            </a:pPr>
          </a:p>
        </p:txBody>
      </p:sp>
      <p:sp>
        <p:nvSpPr>
          <p:cNvPr name="TextBox 13" id="13"/>
          <p:cNvSpPr txBox="true"/>
          <p:nvPr/>
        </p:nvSpPr>
        <p:spPr>
          <a:xfrm rot="0">
            <a:off x="8127472" y="6623984"/>
            <a:ext cx="9589065" cy="2884606"/>
          </a:xfrm>
          <a:prstGeom prst="rect">
            <a:avLst/>
          </a:prstGeom>
        </p:spPr>
        <p:txBody>
          <a:bodyPr anchor="t" rtlCol="false" tIns="0" lIns="0" bIns="0" rIns="0">
            <a:spAutoFit/>
          </a:bodyPr>
          <a:lstStyle/>
          <a:p>
            <a:pPr>
              <a:lnSpc>
                <a:spcPts val="4630"/>
              </a:lnSpc>
            </a:pPr>
            <a:r>
              <a:rPr lang="en-US" sz="3307">
                <a:solidFill>
                  <a:srgbClr val="171616"/>
                </a:solidFill>
                <a:latin typeface="Open Sans"/>
              </a:rPr>
              <a:t>With our ChatGPT services, you can enhance your sales and marketing efforts, boosting conversions and revenue.</a:t>
            </a:r>
          </a:p>
          <a:p>
            <a:pPr>
              <a:lnSpc>
                <a:spcPts val="4630"/>
              </a:lnSpc>
            </a:pPr>
          </a:p>
          <a:p>
            <a:pPr>
              <a:lnSpc>
                <a:spcPts val="4630"/>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002D70"/>
        </a:solidFill>
      </p:bgPr>
    </p:bg>
    <p:spTree>
      <p:nvGrpSpPr>
        <p:cNvPr id="1" name=""/>
        <p:cNvGrpSpPr/>
        <p:nvPr/>
      </p:nvGrpSpPr>
      <p:grpSpPr>
        <a:xfrm>
          <a:off x="0" y="0"/>
          <a:ext cx="0" cy="0"/>
          <a:chOff x="0" y="0"/>
          <a:chExt cx="0" cy="0"/>
        </a:xfrm>
      </p:grpSpPr>
      <p:sp>
        <p:nvSpPr>
          <p:cNvPr name="TextBox 2" id="2"/>
          <p:cNvSpPr txBox="true"/>
          <p:nvPr/>
        </p:nvSpPr>
        <p:spPr>
          <a:xfrm rot="0">
            <a:off x="354545" y="349576"/>
            <a:ext cx="17578911" cy="9937424"/>
          </a:xfrm>
          <a:prstGeom prst="rect">
            <a:avLst/>
          </a:prstGeom>
        </p:spPr>
        <p:txBody>
          <a:bodyPr anchor="t" rtlCol="false" tIns="0" lIns="0" bIns="0" rIns="0">
            <a:spAutoFit/>
          </a:bodyPr>
          <a:lstStyle/>
          <a:p>
            <a:pPr algn="ctr">
              <a:lnSpc>
                <a:spcPts val="9817"/>
              </a:lnSpc>
            </a:pPr>
            <a:r>
              <a:rPr lang="en-US" sz="7012">
                <a:solidFill>
                  <a:srgbClr val="FBE639"/>
                </a:solidFill>
                <a:latin typeface="Poppins ExtraBold"/>
              </a:rPr>
              <a:t>Training and Onboarding</a:t>
            </a:r>
            <a:r>
              <a:rPr lang="en-US" sz="7012">
                <a:solidFill>
                  <a:srgbClr val="FFFFFF"/>
                </a:solidFill>
                <a:latin typeface="Poppins ExtraBold"/>
              </a:rPr>
              <a:t> new employees can be time-consuming and costly. </a:t>
            </a:r>
          </a:p>
          <a:p>
            <a:pPr algn="ctr">
              <a:lnSpc>
                <a:spcPts val="9817"/>
              </a:lnSpc>
            </a:pPr>
          </a:p>
          <a:p>
            <a:pPr algn="ctr">
              <a:lnSpc>
                <a:spcPts val="9817"/>
              </a:lnSpc>
            </a:pPr>
            <a:r>
              <a:rPr lang="en-US" sz="7012">
                <a:solidFill>
                  <a:srgbClr val="FFFFFF"/>
                </a:solidFill>
                <a:latin typeface="Poppins"/>
              </a:rPr>
              <a:t>But with ChatGPT, we can create interactive training programs that </a:t>
            </a:r>
            <a:r>
              <a:rPr lang="en-US" sz="7012">
                <a:solidFill>
                  <a:srgbClr val="FBE639"/>
                </a:solidFill>
                <a:latin typeface="Poppins"/>
              </a:rPr>
              <a:t>streamline the onboarding process</a:t>
            </a:r>
            <a:r>
              <a:rPr lang="en-US" sz="7012">
                <a:solidFill>
                  <a:srgbClr val="FFFFFF"/>
                </a:solidFill>
                <a:latin typeface="Poppins"/>
              </a:rPr>
              <a:t>.</a:t>
            </a:r>
          </a:p>
          <a:p>
            <a:pPr algn="ctr">
              <a:lnSpc>
                <a:spcPts val="9817"/>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4" id="4"/>
          <p:cNvPicPr>
            <a:picLocks noChangeAspect="true"/>
          </p:cNvPicPr>
          <p:nvPr/>
        </p:nvPicPr>
        <p:blipFill>
          <a:blip r:embed="rId6"/>
          <a:srcRect l="0" t="0" r="0" b="0"/>
          <a:stretch>
            <a:fillRect/>
          </a:stretch>
        </p:blipFill>
        <p:spPr>
          <a:xfrm flipH="false" flipV="false" rot="0">
            <a:off x="857019" y="2249927"/>
            <a:ext cx="8043753" cy="6796972"/>
          </a:xfrm>
          <a:prstGeom prst="rect">
            <a:avLst/>
          </a:prstGeom>
        </p:spPr>
      </p:pic>
      <p:sp>
        <p:nvSpPr>
          <p:cNvPr name="TextBox 5" id="5"/>
          <p:cNvSpPr txBox="true"/>
          <p:nvPr/>
        </p:nvSpPr>
        <p:spPr>
          <a:xfrm rot="0">
            <a:off x="9809316" y="1962671"/>
            <a:ext cx="7718847" cy="1908359"/>
          </a:xfrm>
          <a:prstGeom prst="rect">
            <a:avLst/>
          </a:prstGeom>
        </p:spPr>
        <p:txBody>
          <a:bodyPr anchor="t" rtlCol="false" tIns="0" lIns="0" bIns="0" rIns="0">
            <a:spAutoFit/>
          </a:bodyPr>
          <a:lstStyle/>
          <a:p>
            <a:pPr>
              <a:lnSpc>
                <a:spcPts val="7366"/>
              </a:lnSpc>
            </a:pPr>
            <a:r>
              <a:rPr lang="en-US" sz="6139">
                <a:solidFill>
                  <a:srgbClr val="171616"/>
                </a:solidFill>
                <a:latin typeface="Poppins Bold"/>
              </a:rPr>
              <a:t>That’s the power of ChatGPT.</a:t>
            </a:r>
          </a:p>
        </p:txBody>
      </p:sp>
      <p:sp>
        <p:nvSpPr>
          <p:cNvPr name="TextBox 6" id="6"/>
          <p:cNvSpPr txBox="true"/>
          <p:nvPr/>
        </p:nvSpPr>
        <p:spPr>
          <a:xfrm rot="0">
            <a:off x="9809316" y="5361863"/>
            <a:ext cx="8130800" cy="2884606"/>
          </a:xfrm>
          <a:prstGeom prst="rect">
            <a:avLst/>
          </a:prstGeom>
        </p:spPr>
        <p:txBody>
          <a:bodyPr anchor="t" rtlCol="false" tIns="0" lIns="0" bIns="0" rIns="0">
            <a:spAutoFit/>
          </a:bodyPr>
          <a:lstStyle/>
          <a:p>
            <a:pPr>
              <a:lnSpc>
                <a:spcPts val="4630"/>
              </a:lnSpc>
            </a:pPr>
            <a:r>
              <a:rPr lang="en-US" sz="3307">
                <a:solidFill>
                  <a:srgbClr val="171616"/>
                </a:solidFill>
                <a:latin typeface="Open Sans"/>
              </a:rPr>
              <a:t>Our AI-powered platform ensures consistent and efficient training, reducing the time and effort required for training while empowering your workforce.</a:t>
            </a:r>
          </a:p>
          <a:p>
            <a:pPr>
              <a:lnSpc>
                <a:spcPts val="4630"/>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002D70"/>
        </a:solidFill>
      </p:bgPr>
    </p:bg>
    <p:spTree>
      <p:nvGrpSpPr>
        <p:cNvPr id="1" name=""/>
        <p:cNvGrpSpPr/>
        <p:nvPr/>
      </p:nvGrpSpPr>
      <p:grpSpPr>
        <a:xfrm>
          <a:off x="0" y="0"/>
          <a:ext cx="0" cy="0"/>
          <a:chOff x="0" y="0"/>
          <a:chExt cx="0" cy="0"/>
        </a:xfrm>
      </p:grpSpPr>
      <p:sp>
        <p:nvSpPr>
          <p:cNvPr name="TextBox 2" id="2"/>
          <p:cNvSpPr txBox="true"/>
          <p:nvPr/>
        </p:nvSpPr>
        <p:spPr>
          <a:xfrm rot="0">
            <a:off x="814099" y="1852953"/>
            <a:ext cx="16247451" cy="6838950"/>
          </a:xfrm>
          <a:prstGeom prst="rect">
            <a:avLst/>
          </a:prstGeom>
        </p:spPr>
        <p:txBody>
          <a:bodyPr anchor="t" rtlCol="false" tIns="0" lIns="0" bIns="0" rIns="0">
            <a:spAutoFit/>
          </a:bodyPr>
          <a:lstStyle/>
          <a:p>
            <a:pPr algn="ctr">
              <a:lnSpc>
                <a:spcPts val="6720"/>
              </a:lnSpc>
            </a:pPr>
            <a:r>
              <a:rPr lang="en-US" sz="5600">
                <a:solidFill>
                  <a:srgbClr val="FFBD59"/>
                </a:solidFill>
                <a:latin typeface="Poppins Bold"/>
              </a:rPr>
              <a:t>E-commerce Integration has become a necessity in the digital age. </a:t>
            </a:r>
          </a:p>
          <a:p>
            <a:pPr algn="ctr">
              <a:lnSpc>
                <a:spcPts val="6720"/>
              </a:lnSpc>
            </a:pPr>
          </a:p>
          <a:p>
            <a:pPr algn="ctr">
              <a:lnSpc>
                <a:spcPts val="6720"/>
              </a:lnSpc>
            </a:pPr>
            <a:r>
              <a:rPr lang="en-US" sz="5600">
                <a:solidFill>
                  <a:srgbClr val="FFBD59"/>
                </a:solidFill>
                <a:latin typeface="Poppins Bold"/>
              </a:rPr>
              <a:t>With ChatGPT, we can guide your customers through product selections, make personalized recommendations, and streamline the checkout process.</a:t>
            </a:r>
          </a:p>
          <a:p>
            <a:pPr algn="ctr">
              <a:lnSpc>
                <a:spcPts val="6720"/>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53185" y="2686904"/>
            <a:ext cx="17578911" cy="5667054"/>
          </a:xfrm>
          <a:prstGeom prst="rect">
            <a:avLst/>
          </a:prstGeom>
        </p:spPr>
        <p:txBody>
          <a:bodyPr anchor="t" rtlCol="false" tIns="0" lIns="0" bIns="0" rIns="0">
            <a:spAutoFit/>
          </a:bodyPr>
          <a:lstStyle/>
          <a:p>
            <a:pPr algn="ctr">
              <a:lnSpc>
                <a:spcPts val="10797"/>
              </a:lnSpc>
            </a:pPr>
            <a:r>
              <a:rPr lang="en-US" sz="7712">
                <a:solidFill>
                  <a:srgbClr val="002D70"/>
                </a:solidFill>
                <a:latin typeface="Poppins"/>
              </a:rPr>
              <a:t>Enhance the online shopping experience, increase customer satisfaction, and drive sales.</a:t>
            </a:r>
          </a:p>
          <a:p>
            <a:pPr algn="ctr">
              <a:lnSpc>
                <a:spcPts val="12337"/>
              </a:lnSpc>
              <a:spcBef>
                <a:spcPct val="0"/>
              </a:spcBef>
            </a:pPr>
          </a:p>
        </p:txBody>
      </p:sp>
      <p:sp>
        <p:nvSpPr>
          <p:cNvPr name="Freeform 3" id="3"/>
          <p:cNvSpPr/>
          <p:nvPr/>
        </p:nvSpPr>
        <p:spPr>
          <a:xfrm flipH="false" flipV="false" rot="0">
            <a:off x="15527132" y="-2300611"/>
            <a:ext cx="4409928" cy="4409928"/>
          </a:xfrm>
          <a:custGeom>
            <a:avLst/>
            <a:gdLst/>
            <a:ahLst/>
            <a:cxnLst/>
            <a:rect r="r" b="b" t="t" l="l"/>
            <a:pathLst>
              <a:path h="4409928" w="4409928">
                <a:moveTo>
                  <a:pt x="0" y="0"/>
                </a:moveTo>
                <a:lnTo>
                  <a:pt x="4409928" y="0"/>
                </a:lnTo>
                <a:lnTo>
                  <a:pt x="4409928" y="4409928"/>
                </a:lnTo>
                <a:lnTo>
                  <a:pt x="0" y="4409928"/>
                </a:lnTo>
                <a:lnTo>
                  <a:pt x="0" y="0"/>
                </a:lnTo>
                <a:close/>
              </a:path>
            </a:pathLst>
          </a:custGeom>
          <a:blipFill>
            <a:blip r:embed="rId2">
              <a:alphaModFix amt="46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40394" y="8249853"/>
            <a:ext cx="4409928" cy="4409928"/>
          </a:xfrm>
          <a:custGeom>
            <a:avLst/>
            <a:gdLst/>
            <a:ahLst/>
            <a:cxnLst/>
            <a:rect r="r" b="b" t="t" l="l"/>
            <a:pathLst>
              <a:path h="4409928" w="4409928">
                <a:moveTo>
                  <a:pt x="0" y="0"/>
                </a:moveTo>
                <a:lnTo>
                  <a:pt x="4409927" y="0"/>
                </a:lnTo>
                <a:lnTo>
                  <a:pt x="4409927" y="4409927"/>
                </a:lnTo>
                <a:lnTo>
                  <a:pt x="0" y="4409927"/>
                </a:lnTo>
                <a:lnTo>
                  <a:pt x="0" y="0"/>
                </a:lnTo>
                <a:close/>
              </a:path>
            </a:pathLst>
          </a:custGeom>
          <a:blipFill>
            <a:blip r:embed="rId2">
              <a:alphaModFix amt="46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p:cSld>
    <p:bg>
      <p:bgPr>
        <a:solidFill>
          <a:srgbClr val="002D70"/>
        </a:solidFill>
      </p:bgPr>
    </p:bg>
    <p:spTree>
      <p:nvGrpSpPr>
        <p:cNvPr id="1" name=""/>
        <p:cNvGrpSpPr/>
        <p:nvPr/>
      </p:nvGrpSpPr>
      <p:grpSpPr>
        <a:xfrm>
          <a:off x="0" y="0"/>
          <a:ext cx="0" cy="0"/>
          <a:chOff x="0" y="0"/>
          <a:chExt cx="0" cy="0"/>
        </a:xfrm>
      </p:grpSpPr>
      <p:sp>
        <p:nvSpPr>
          <p:cNvPr name="TextBox 2" id="2"/>
          <p:cNvSpPr txBox="true"/>
          <p:nvPr/>
        </p:nvSpPr>
        <p:spPr>
          <a:xfrm rot="0">
            <a:off x="1164249" y="1836868"/>
            <a:ext cx="16247451" cy="5769529"/>
          </a:xfrm>
          <a:prstGeom prst="rect">
            <a:avLst/>
          </a:prstGeom>
        </p:spPr>
        <p:txBody>
          <a:bodyPr anchor="t" rtlCol="false" tIns="0" lIns="0" bIns="0" rIns="0">
            <a:spAutoFit/>
          </a:bodyPr>
          <a:lstStyle/>
          <a:p>
            <a:pPr algn="ctr">
              <a:lnSpc>
                <a:spcPts val="8703"/>
              </a:lnSpc>
            </a:pPr>
            <a:r>
              <a:rPr lang="en-US" sz="7912">
                <a:solidFill>
                  <a:srgbClr val="FFFFFF"/>
                </a:solidFill>
                <a:latin typeface="Poppins ExtraBold"/>
              </a:rPr>
              <a:t>It's no secret that big companies have the budgets and power </a:t>
            </a:r>
          </a:p>
          <a:p>
            <a:pPr algn="ctr">
              <a:lnSpc>
                <a:spcPts val="8703"/>
              </a:lnSpc>
            </a:pPr>
            <a:r>
              <a:rPr lang="en-US" sz="7912">
                <a:solidFill>
                  <a:srgbClr val="FBE639"/>
                </a:solidFill>
                <a:latin typeface="Poppins ExtraBold"/>
              </a:rPr>
              <a:t>to eat up market share.</a:t>
            </a:r>
          </a:p>
          <a:p>
            <a:pPr algn="ctr">
              <a:lnSpc>
                <a:spcPts val="11077"/>
              </a:lnSpc>
              <a:spcBef>
                <a:spcPct val="0"/>
              </a:spcBef>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946309" y="6106256"/>
            <a:ext cx="6304087" cy="6304087"/>
          </a:xfrm>
          <a:custGeom>
            <a:avLst/>
            <a:gdLst/>
            <a:ahLst/>
            <a:cxnLst/>
            <a:rect r="r" b="b" t="t" l="l"/>
            <a:pathLst>
              <a:path h="6304087" w="6304087">
                <a:moveTo>
                  <a:pt x="0" y="0"/>
                </a:moveTo>
                <a:lnTo>
                  <a:pt x="6304087" y="0"/>
                </a:lnTo>
                <a:lnTo>
                  <a:pt x="6304087" y="6304088"/>
                </a:lnTo>
                <a:lnTo>
                  <a:pt x="0" y="6304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a:grpSpLocks noChangeAspect="true"/>
          </p:cNvGrpSpPr>
          <p:nvPr/>
        </p:nvGrpSpPr>
        <p:grpSpPr>
          <a:xfrm rot="0">
            <a:off x="1028700" y="4123018"/>
            <a:ext cx="5135302" cy="5135282"/>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24976" t="0" r="-24976" b="0"/>
              </a:stretch>
            </a:blipFill>
          </p:spPr>
        </p:sp>
      </p:grpSp>
      <p:grpSp>
        <p:nvGrpSpPr>
          <p:cNvPr name="Group 7" id="7"/>
          <p:cNvGrpSpPr/>
          <p:nvPr/>
        </p:nvGrpSpPr>
        <p:grpSpPr>
          <a:xfrm rot="0">
            <a:off x="3687192" y="1640437"/>
            <a:ext cx="5456808" cy="5456808"/>
            <a:chOff x="0" y="0"/>
            <a:chExt cx="6350000" cy="6350000"/>
          </a:xfrm>
        </p:grpSpPr>
        <p:sp>
          <p:nvSpPr>
            <p:cNvPr name="Freeform 8" id="8"/>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name="Group 9" id="9"/>
          <p:cNvGrpSpPr>
            <a:grpSpLocks noChangeAspect="true"/>
          </p:cNvGrpSpPr>
          <p:nvPr/>
        </p:nvGrpSpPr>
        <p:grpSpPr>
          <a:xfrm rot="0">
            <a:off x="3847945" y="1801200"/>
            <a:ext cx="5135302" cy="5135282"/>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24976" t="0" r="-24976" b="0"/>
              </a:stretch>
            </a:blipFill>
          </p:spPr>
        </p:sp>
      </p:grpSp>
      <p:sp>
        <p:nvSpPr>
          <p:cNvPr name="Freeform 11" id="11"/>
          <p:cNvSpPr/>
          <p:nvPr/>
        </p:nvSpPr>
        <p:spPr>
          <a:xfrm flipH="false" flipV="false" rot="0">
            <a:off x="6164002" y="1330367"/>
            <a:ext cx="951933" cy="951933"/>
          </a:xfrm>
          <a:custGeom>
            <a:avLst/>
            <a:gdLst/>
            <a:ahLst/>
            <a:cxnLst/>
            <a:rect r="r" b="b" t="t" l="l"/>
            <a:pathLst>
              <a:path h="951933" w="951933">
                <a:moveTo>
                  <a:pt x="0" y="0"/>
                </a:moveTo>
                <a:lnTo>
                  <a:pt x="951934" y="0"/>
                </a:lnTo>
                <a:lnTo>
                  <a:pt x="951934" y="951933"/>
                </a:lnTo>
                <a:lnTo>
                  <a:pt x="0" y="951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9897218" y="434403"/>
            <a:ext cx="7246728" cy="5143500"/>
          </a:xfrm>
          <a:prstGeom prst="rect">
            <a:avLst/>
          </a:prstGeom>
        </p:spPr>
        <p:txBody>
          <a:bodyPr anchor="t" rtlCol="false" tIns="0" lIns="0" bIns="0" rIns="0">
            <a:spAutoFit/>
          </a:bodyPr>
          <a:lstStyle/>
          <a:p>
            <a:pPr>
              <a:lnSpc>
                <a:spcPts val="6720"/>
              </a:lnSpc>
            </a:pPr>
            <a:r>
              <a:rPr lang="en-US" sz="5600">
                <a:solidFill>
                  <a:srgbClr val="171616"/>
                </a:solidFill>
                <a:latin typeface="Poppins Bold"/>
              </a:rPr>
              <a:t>Customer feedback is invaluable for improving your products and services.</a:t>
            </a:r>
          </a:p>
        </p:txBody>
      </p:sp>
      <p:sp>
        <p:nvSpPr>
          <p:cNvPr name="TextBox 13" id="13"/>
          <p:cNvSpPr txBox="true"/>
          <p:nvPr/>
        </p:nvSpPr>
        <p:spPr>
          <a:xfrm rot="0">
            <a:off x="8555930" y="5767069"/>
            <a:ext cx="9589065" cy="4625774"/>
          </a:xfrm>
          <a:prstGeom prst="rect">
            <a:avLst/>
          </a:prstGeom>
        </p:spPr>
        <p:txBody>
          <a:bodyPr anchor="t" rtlCol="false" tIns="0" lIns="0" bIns="0" rIns="0">
            <a:spAutoFit/>
          </a:bodyPr>
          <a:lstStyle/>
          <a:p>
            <a:pPr>
              <a:lnSpc>
                <a:spcPts val="4630"/>
              </a:lnSpc>
            </a:pPr>
            <a:r>
              <a:rPr lang="en-US" sz="3307">
                <a:solidFill>
                  <a:srgbClr val="171616"/>
                </a:solidFill>
                <a:latin typeface="Open Sans"/>
              </a:rPr>
              <a:t>Our ChatGPT-powered Feedback Analysis solution can help you understand customer sentiment, identify key areas of concern, and provide a comprehensive summary of what your customers are saying. Harness the power of feedback to continuously enhance your offerings.</a:t>
            </a:r>
          </a:p>
          <a:p>
            <a:pPr>
              <a:lnSpc>
                <a:spcPts val="4630"/>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8001000" y="0"/>
            <a:ext cx="10287000" cy="10287000"/>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0" y="6350000"/>
                  </a:moveTo>
                  <a:lnTo>
                    <a:pt x="6350000" y="6350000"/>
                  </a:lnTo>
                  <a:lnTo>
                    <a:pt x="6350000" y="0"/>
                  </a:lnTo>
                  <a:cubicBezTo>
                    <a:pt x="2843530" y="0"/>
                    <a:pt x="0" y="2843530"/>
                    <a:pt x="0" y="6350000"/>
                  </a:cubicBezTo>
                  <a:close/>
                </a:path>
              </a:pathLst>
            </a:custGeom>
            <a:blipFill>
              <a:blip r:embed="rId4"/>
              <a:stretch>
                <a:fillRect l="-21174" t="0" r="-21174" b="0"/>
              </a:stretch>
            </a:blipFill>
          </p:spPr>
        </p:sp>
      </p:grpSp>
      <p:sp>
        <p:nvSpPr>
          <p:cNvPr name="Freeform 5" id="5"/>
          <p:cNvSpPr/>
          <p:nvPr/>
        </p:nvSpPr>
        <p:spPr>
          <a:xfrm flipH="false" flipV="false" rot="0">
            <a:off x="11523128" y="1574884"/>
            <a:ext cx="951933" cy="951933"/>
          </a:xfrm>
          <a:custGeom>
            <a:avLst/>
            <a:gdLst/>
            <a:ahLst/>
            <a:cxnLst/>
            <a:rect r="r" b="b" t="t" l="l"/>
            <a:pathLst>
              <a:path h="951933" w="951933">
                <a:moveTo>
                  <a:pt x="0" y="0"/>
                </a:moveTo>
                <a:lnTo>
                  <a:pt x="951933" y="0"/>
                </a:lnTo>
                <a:lnTo>
                  <a:pt x="951933" y="951934"/>
                </a:lnTo>
                <a:lnTo>
                  <a:pt x="0" y="9519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704205" y="126712"/>
            <a:ext cx="9525258" cy="5143500"/>
          </a:xfrm>
          <a:prstGeom prst="rect">
            <a:avLst/>
          </a:prstGeom>
        </p:spPr>
        <p:txBody>
          <a:bodyPr anchor="t" rtlCol="false" tIns="0" lIns="0" bIns="0" rIns="0">
            <a:spAutoFit/>
          </a:bodyPr>
          <a:lstStyle/>
          <a:p>
            <a:pPr>
              <a:lnSpc>
                <a:spcPts val="6720"/>
              </a:lnSpc>
            </a:pPr>
            <a:r>
              <a:rPr lang="en-US" sz="5600">
                <a:solidFill>
                  <a:srgbClr val="171616"/>
                </a:solidFill>
                <a:latin typeface="Poppins Bold"/>
              </a:rPr>
              <a:t>Imagine having a reliable and efficient Virtual Assistant to manage your appointments, tasks, and administrative duties.</a:t>
            </a:r>
          </a:p>
          <a:p>
            <a:pPr>
              <a:lnSpc>
                <a:spcPts val="6720"/>
              </a:lnSpc>
            </a:pPr>
          </a:p>
        </p:txBody>
      </p:sp>
      <p:sp>
        <p:nvSpPr>
          <p:cNvPr name="TextBox 7" id="7"/>
          <p:cNvSpPr txBox="true"/>
          <p:nvPr/>
        </p:nvSpPr>
        <p:spPr>
          <a:xfrm rot="0">
            <a:off x="704205" y="4809605"/>
            <a:ext cx="6491139" cy="5763262"/>
          </a:xfrm>
          <a:prstGeom prst="rect">
            <a:avLst/>
          </a:prstGeom>
        </p:spPr>
        <p:txBody>
          <a:bodyPr anchor="t" rtlCol="false" tIns="0" lIns="0" bIns="0" rIns="0">
            <a:spAutoFit/>
          </a:bodyPr>
          <a:lstStyle/>
          <a:p>
            <a:pPr>
              <a:lnSpc>
                <a:spcPts val="5739"/>
              </a:lnSpc>
            </a:pPr>
            <a:r>
              <a:rPr lang="en-US" sz="4099">
                <a:solidFill>
                  <a:srgbClr val="171616"/>
                </a:solidFill>
                <a:latin typeface="Open Sans"/>
              </a:rPr>
              <a:t>Our ChatGPT-powered Virtual Assistant can handle it all, saving you time and allowing you to focus on what matters most – growing your business.</a:t>
            </a:r>
          </a:p>
          <a:p>
            <a:pPr>
              <a:lnSpc>
                <a:spcPts val="5739"/>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8001000" y="0"/>
            <a:ext cx="10287000" cy="10287000"/>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0" y="6350000"/>
                  </a:moveTo>
                  <a:lnTo>
                    <a:pt x="6350000" y="6350000"/>
                  </a:lnTo>
                  <a:lnTo>
                    <a:pt x="6350000" y="0"/>
                  </a:lnTo>
                  <a:cubicBezTo>
                    <a:pt x="2843530" y="0"/>
                    <a:pt x="0" y="2843530"/>
                    <a:pt x="0" y="6350000"/>
                  </a:cubicBezTo>
                  <a:close/>
                </a:path>
              </a:pathLst>
            </a:custGeom>
            <a:blipFill>
              <a:blip r:embed="rId4"/>
              <a:stretch>
                <a:fillRect l="0" t="-24906" r="0" b="-24906"/>
              </a:stretch>
            </a:blipFill>
          </p:spPr>
        </p:sp>
      </p:grpSp>
      <p:sp>
        <p:nvSpPr>
          <p:cNvPr name="Freeform 5" id="5"/>
          <p:cNvSpPr/>
          <p:nvPr/>
        </p:nvSpPr>
        <p:spPr>
          <a:xfrm flipH="false" flipV="false" rot="0">
            <a:off x="11523128" y="1574884"/>
            <a:ext cx="951933" cy="951933"/>
          </a:xfrm>
          <a:custGeom>
            <a:avLst/>
            <a:gdLst/>
            <a:ahLst/>
            <a:cxnLst/>
            <a:rect r="r" b="b" t="t" l="l"/>
            <a:pathLst>
              <a:path h="951933" w="951933">
                <a:moveTo>
                  <a:pt x="0" y="0"/>
                </a:moveTo>
                <a:lnTo>
                  <a:pt x="951933" y="0"/>
                </a:lnTo>
                <a:lnTo>
                  <a:pt x="951933" y="951934"/>
                </a:lnTo>
                <a:lnTo>
                  <a:pt x="0" y="9519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704205" y="159156"/>
            <a:ext cx="9525258" cy="3448050"/>
          </a:xfrm>
          <a:prstGeom prst="rect">
            <a:avLst/>
          </a:prstGeom>
        </p:spPr>
        <p:txBody>
          <a:bodyPr anchor="t" rtlCol="false" tIns="0" lIns="0" bIns="0" rIns="0">
            <a:spAutoFit/>
          </a:bodyPr>
          <a:lstStyle/>
          <a:p>
            <a:pPr>
              <a:lnSpc>
                <a:spcPts val="6720"/>
              </a:lnSpc>
            </a:pPr>
            <a:r>
              <a:rPr lang="en-US" sz="5600">
                <a:solidFill>
                  <a:srgbClr val="171616"/>
                </a:solidFill>
                <a:latin typeface="Poppins Bold"/>
              </a:rPr>
              <a:t>In today's global marketplace, localization is key.</a:t>
            </a:r>
          </a:p>
          <a:p>
            <a:pPr>
              <a:lnSpc>
                <a:spcPts val="6720"/>
              </a:lnSpc>
            </a:pPr>
          </a:p>
        </p:txBody>
      </p:sp>
      <p:sp>
        <p:nvSpPr>
          <p:cNvPr name="TextBox 7" id="7"/>
          <p:cNvSpPr txBox="true"/>
          <p:nvPr/>
        </p:nvSpPr>
        <p:spPr>
          <a:xfrm rot="0">
            <a:off x="704205" y="2832108"/>
            <a:ext cx="7296795" cy="8658862"/>
          </a:xfrm>
          <a:prstGeom prst="rect">
            <a:avLst/>
          </a:prstGeom>
        </p:spPr>
        <p:txBody>
          <a:bodyPr anchor="t" rtlCol="false" tIns="0" lIns="0" bIns="0" rIns="0">
            <a:spAutoFit/>
          </a:bodyPr>
          <a:lstStyle/>
          <a:p>
            <a:pPr>
              <a:lnSpc>
                <a:spcPts val="5739"/>
              </a:lnSpc>
            </a:pPr>
            <a:r>
              <a:rPr lang="en-US" sz="4099">
                <a:solidFill>
                  <a:srgbClr val="171616"/>
                </a:solidFill>
                <a:latin typeface="Open Sans"/>
              </a:rPr>
              <a:t>Our ChatGPT services offer language understanding capabilities that can help you localize your content for different audiences. Create a more inclusive and accessible business environment, expanding your reach and fostering meaningful connections.</a:t>
            </a:r>
          </a:p>
          <a:p>
            <a:pPr>
              <a:lnSpc>
                <a:spcPts val="5739"/>
              </a:lnSpc>
            </a:pPr>
          </a:p>
          <a:p>
            <a:pPr>
              <a:lnSpc>
                <a:spcPts val="5739"/>
              </a:lnSpc>
              <a:spcBef>
                <a:spcPct val="0"/>
              </a:spcBef>
            </a:pPr>
          </a:p>
        </p:txBody>
      </p:sp>
    </p:spTree>
  </p:cSld>
  <p:clrMapOvr>
    <a:masterClrMapping/>
  </p:clrMapOvr>
</p:sld>
</file>

<file path=ppt/slides/slide23.xml><?xml version="1.0" encoding="utf-8"?>
<p:sld xmlns:p="http://schemas.openxmlformats.org/presentationml/2006/main" xmlns:a="http://schemas.openxmlformats.org/drawingml/2006/main">
  <p:cSld>
    <p:bg>
      <p:bgPr>
        <a:solidFill>
          <a:srgbClr val="002D70"/>
        </a:solidFill>
      </p:bgPr>
    </p:bg>
    <p:spTree>
      <p:nvGrpSpPr>
        <p:cNvPr id="1" name=""/>
        <p:cNvGrpSpPr/>
        <p:nvPr/>
      </p:nvGrpSpPr>
      <p:grpSpPr>
        <a:xfrm>
          <a:off x="0" y="0"/>
          <a:ext cx="0" cy="0"/>
          <a:chOff x="0" y="0"/>
          <a:chExt cx="0" cy="0"/>
        </a:xfrm>
      </p:grpSpPr>
      <p:sp>
        <p:nvSpPr>
          <p:cNvPr name="TextBox 2" id="2"/>
          <p:cNvSpPr txBox="true"/>
          <p:nvPr/>
        </p:nvSpPr>
        <p:spPr>
          <a:xfrm rot="0">
            <a:off x="1028700" y="2409825"/>
            <a:ext cx="16247451" cy="8172124"/>
          </a:xfrm>
          <a:prstGeom prst="rect">
            <a:avLst/>
          </a:prstGeom>
        </p:spPr>
        <p:txBody>
          <a:bodyPr anchor="t" rtlCol="false" tIns="0" lIns="0" bIns="0" rIns="0">
            <a:spAutoFit/>
          </a:bodyPr>
          <a:lstStyle/>
          <a:p>
            <a:pPr algn="ctr">
              <a:lnSpc>
                <a:spcPts val="9117"/>
              </a:lnSpc>
            </a:pPr>
            <a:r>
              <a:rPr lang="en-US" sz="6512">
                <a:solidFill>
                  <a:srgbClr val="FFFFFF"/>
                </a:solidFill>
                <a:latin typeface="Poppins ExtraBold"/>
              </a:rPr>
              <a:t>With ChatGPT, our AI-powered brainstorming tool, you can unleash your team's creativity, simulate business scenarios, and generate innovative solutions to problems.</a:t>
            </a:r>
          </a:p>
          <a:p>
            <a:pPr algn="ctr">
              <a:lnSpc>
                <a:spcPts val="9117"/>
              </a:lnSpc>
            </a:pPr>
          </a:p>
          <a:p>
            <a:pPr algn="ctr">
              <a:lnSpc>
                <a:spcPts val="9817"/>
              </a:lnSpc>
              <a:spcBef>
                <a:spcPct val="0"/>
              </a:spcBef>
            </a:pPr>
          </a:p>
        </p:txBody>
      </p:sp>
      <p:sp>
        <p:nvSpPr>
          <p:cNvPr name="TextBox 3" id="3"/>
          <p:cNvSpPr txBox="true"/>
          <p:nvPr/>
        </p:nvSpPr>
        <p:spPr>
          <a:xfrm rot="0">
            <a:off x="1011849" y="847725"/>
            <a:ext cx="16247451" cy="1752600"/>
          </a:xfrm>
          <a:prstGeom prst="rect">
            <a:avLst/>
          </a:prstGeom>
        </p:spPr>
        <p:txBody>
          <a:bodyPr anchor="t" rtlCol="false" tIns="0" lIns="0" bIns="0" rIns="0">
            <a:spAutoFit/>
          </a:bodyPr>
          <a:lstStyle/>
          <a:p>
            <a:pPr algn="ctr">
              <a:lnSpc>
                <a:spcPts val="6720"/>
              </a:lnSpc>
            </a:pPr>
            <a:r>
              <a:rPr lang="en-US" sz="5600">
                <a:solidFill>
                  <a:srgbClr val="FFBD59"/>
                </a:solidFill>
                <a:latin typeface="Poppins Bold"/>
              </a:rPr>
              <a:t>Innovation is the lifeblood of progress.</a:t>
            </a:r>
          </a:p>
          <a:p>
            <a:pPr algn="ctr">
              <a:lnSpc>
                <a:spcPts val="6720"/>
              </a:lnSpc>
              <a:spcBef>
                <a:spcPct val="0"/>
              </a:spcBef>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4" id="4"/>
          <p:cNvPicPr>
            <a:picLocks noChangeAspect="true"/>
          </p:cNvPicPr>
          <p:nvPr/>
        </p:nvPicPr>
        <p:blipFill>
          <a:blip r:embed="rId6"/>
          <a:srcRect l="0" t="0" r="0" b="0"/>
          <a:stretch>
            <a:fillRect/>
          </a:stretch>
        </p:blipFill>
        <p:spPr>
          <a:xfrm flipH="false" flipV="false" rot="0">
            <a:off x="2452472" y="874150"/>
            <a:ext cx="5020056" cy="8229600"/>
          </a:xfrm>
          <a:prstGeom prst="rect">
            <a:avLst/>
          </a:prstGeom>
        </p:spPr>
      </p:pic>
      <p:sp>
        <p:nvSpPr>
          <p:cNvPr name="TextBox 5" id="5"/>
          <p:cNvSpPr txBox="true"/>
          <p:nvPr/>
        </p:nvSpPr>
        <p:spPr>
          <a:xfrm rot="0">
            <a:off x="9743739" y="787137"/>
            <a:ext cx="7718847" cy="5610778"/>
          </a:xfrm>
          <a:prstGeom prst="rect">
            <a:avLst/>
          </a:prstGeom>
        </p:spPr>
        <p:txBody>
          <a:bodyPr anchor="t" rtlCol="false" tIns="0" lIns="0" bIns="0" rIns="0">
            <a:spAutoFit/>
          </a:bodyPr>
          <a:lstStyle/>
          <a:p>
            <a:pPr>
              <a:lnSpc>
                <a:spcPts val="7366"/>
              </a:lnSpc>
            </a:pPr>
            <a:r>
              <a:rPr lang="en-US" sz="6139">
                <a:solidFill>
                  <a:srgbClr val="171616"/>
                </a:solidFill>
                <a:latin typeface="Poppins Bold"/>
              </a:rPr>
              <a:t>We understand that implementing ChatGPT services may seem daunting.</a:t>
            </a:r>
          </a:p>
          <a:p>
            <a:pPr>
              <a:lnSpc>
                <a:spcPts val="7366"/>
              </a:lnSpc>
            </a:pPr>
          </a:p>
        </p:txBody>
      </p:sp>
      <p:sp>
        <p:nvSpPr>
          <p:cNvPr name="TextBox 6" id="6"/>
          <p:cNvSpPr txBox="true"/>
          <p:nvPr/>
        </p:nvSpPr>
        <p:spPr>
          <a:xfrm rot="0">
            <a:off x="9537762" y="5746232"/>
            <a:ext cx="8130800" cy="3464995"/>
          </a:xfrm>
          <a:prstGeom prst="rect">
            <a:avLst/>
          </a:prstGeom>
        </p:spPr>
        <p:txBody>
          <a:bodyPr anchor="t" rtlCol="false" tIns="0" lIns="0" bIns="0" rIns="0">
            <a:spAutoFit/>
          </a:bodyPr>
          <a:lstStyle/>
          <a:p>
            <a:pPr>
              <a:lnSpc>
                <a:spcPts val="4630"/>
              </a:lnSpc>
            </a:pPr>
            <a:r>
              <a:rPr lang="en-US" sz="3307">
                <a:solidFill>
                  <a:srgbClr val="171616"/>
                </a:solidFill>
                <a:latin typeface="Open Sans"/>
              </a:rPr>
              <a:t>But worry not – we're here to handle everything for you. Simply choose the services that align with your business goals, and leave the rest to us.</a:t>
            </a:r>
          </a:p>
          <a:p>
            <a:pPr>
              <a:lnSpc>
                <a:spcPts val="4630"/>
              </a:lnSpc>
            </a:pPr>
          </a:p>
          <a:p>
            <a:pPr>
              <a:lnSpc>
                <a:spcPts val="4630"/>
              </a:lnSpc>
              <a:spcBef>
                <a:spcPct val="0"/>
              </a:spcBef>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13268" y="2165010"/>
            <a:ext cx="8358977" cy="5577005"/>
          </a:xfrm>
          <a:custGeom>
            <a:avLst/>
            <a:gdLst/>
            <a:ahLst/>
            <a:cxnLst/>
            <a:rect r="r" b="b" t="t" l="l"/>
            <a:pathLst>
              <a:path h="5577005" w="8358977">
                <a:moveTo>
                  <a:pt x="0" y="0"/>
                </a:moveTo>
                <a:lnTo>
                  <a:pt x="8358978" y="0"/>
                </a:lnTo>
                <a:lnTo>
                  <a:pt x="8358978" y="5577005"/>
                </a:lnTo>
                <a:lnTo>
                  <a:pt x="0" y="5577005"/>
                </a:lnTo>
                <a:lnTo>
                  <a:pt x="0" y="0"/>
                </a:lnTo>
                <a:close/>
              </a:path>
            </a:pathLst>
          </a:custGeom>
          <a:blipFill>
            <a:blip r:embed="rId6"/>
            <a:stretch>
              <a:fillRect l="0" t="0" r="0" b="0"/>
            </a:stretch>
          </a:blipFill>
        </p:spPr>
      </p:sp>
      <p:sp>
        <p:nvSpPr>
          <p:cNvPr name="TextBox 5" id="5"/>
          <p:cNvSpPr txBox="true"/>
          <p:nvPr/>
        </p:nvSpPr>
        <p:spPr>
          <a:xfrm rot="0">
            <a:off x="9348240" y="771431"/>
            <a:ext cx="7718847" cy="9313196"/>
          </a:xfrm>
          <a:prstGeom prst="rect">
            <a:avLst/>
          </a:prstGeom>
        </p:spPr>
        <p:txBody>
          <a:bodyPr anchor="t" rtlCol="false" tIns="0" lIns="0" bIns="0" rIns="0">
            <a:spAutoFit/>
          </a:bodyPr>
          <a:lstStyle/>
          <a:p>
            <a:pPr>
              <a:lnSpc>
                <a:spcPts val="7366"/>
              </a:lnSpc>
            </a:pPr>
            <a:r>
              <a:rPr lang="en-US" sz="6139">
                <a:solidFill>
                  <a:srgbClr val="171616"/>
                </a:solidFill>
                <a:latin typeface="Poppins Bold"/>
              </a:rPr>
              <a:t>Once you've placed your order, our team will reach out to gather the necessary information and design a tailored ChatGPT solution just for you.</a:t>
            </a:r>
          </a:p>
          <a:p>
            <a:pPr>
              <a:lnSpc>
                <a:spcPts val="7366"/>
              </a:lnSpc>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4" id="4"/>
          <p:cNvPicPr>
            <a:picLocks noChangeAspect="true"/>
          </p:cNvPicPr>
          <p:nvPr/>
        </p:nvPicPr>
        <p:blipFill>
          <a:blip r:embed="rId6"/>
          <a:srcRect l="0" t="221" r="0" b="221"/>
          <a:stretch>
            <a:fillRect/>
          </a:stretch>
        </p:blipFill>
        <p:spPr>
          <a:xfrm flipH="false" flipV="false" rot="0">
            <a:off x="1763915" y="1815403"/>
            <a:ext cx="6446520" cy="8229600"/>
          </a:xfrm>
          <a:prstGeom prst="rect">
            <a:avLst/>
          </a:prstGeom>
        </p:spPr>
      </p:pic>
      <p:sp>
        <p:nvSpPr>
          <p:cNvPr name="TextBox 5" id="5"/>
          <p:cNvSpPr txBox="true"/>
          <p:nvPr/>
        </p:nvSpPr>
        <p:spPr>
          <a:xfrm rot="0">
            <a:off x="9364719" y="1121778"/>
            <a:ext cx="7718847" cy="8387592"/>
          </a:xfrm>
          <a:prstGeom prst="rect">
            <a:avLst/>
          </a:prstGeom>
        </p:spPr>
        <p:txBody>
          <a:bodyPr anchor="t" rtlCol="false" tIns="0" lIns="0" bIns="0" rIns="0">
            <a:spAutoFit/>
          </a:bodyPr>
          <a:lstStyle/>
          <a:p>
            <a:pPr>
              <a:lnSpc>
                <a:spcPts val="7366"/>
              </a:lnSpc>
            </a:pPr>
            <a:r>
              <a:rPr lang="en-US" sz="6139">
                <a:solidFill>
                  <a:srgbClr val="171616"/>
                </a:solidFill>
                <a:latin typeface="Poppins Bold"/>
              </a:rPr>
              <a:t>We'll handle the training, management, and ongoing support, ensuring you receive the maximum benefits from our services.</a:t>
            </a:r>
          </a:p>
          <a:p>
            <a:pPr>
              <a:lnSpc>
                <a:spcPts val="7366"/>
              </a:lnSpc>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4" id="4"/>
          <p:cNvPicPr>
            <a:picLocks noChangeAspect="true"/>
          </p:cNvPicPr>
          <p:nvPr/>
        </p:nvPicPr>
        <p:blipFill>
          <a:blip r:embed="rId6"/>
          <a:srcRect l="139" t="0" r="139" b="0"/>
          <a:stretch>
            <a:fillRect/>
          </a:stretch>
        </p:blipFill>
        <p:spPr>
          <a:xfrm flipH="false" flipV="false" rot="0">
            <a:off x="1205735" y="2688918"/>
            <a:ext cx="7328702" cy="5985106"/>
          </a:xfrm>
          <a:prstGeom prst="rect">
            <a:avLst/>
          </a:prstGeom>
        </p:spPr>
      </p:pic>
      <p:sp>
        <p:nvSpPr>
          <p:cNvPr name="TextBox 5" id="5"/>
          <p:cNvSpPr txBox="true"/>
          <p:nvPr/>
        </p:nvSpPr>
        <p:spPr>
          <a:xfrm rot="0">
            <a:off x="9743739" y="458327"/>
            <a:ext cx="7718847" cy="3759569"/>
          </a:xfrm>
          <a:prstGeom prst="rect">
            <a:avLst/>
          </a:prstGeom>
        </p:spPr>
        <p:txBody>
          <a:bodyPr anchor="t" rtlCol="false" tIns="0" lIns="0" bIns="0" rIns="0">
            <a:spAutoFit/>
          </a:bodyPr>
          <a:lstStyle/>
          <a:p>
            <a:pPr>
              <a:lnSpc>
                <a:spcPts val="7366"/>
              </a:lnSpc>
            </a:pPr>
            <a:r>
              <a:rPr lang="en-US" sz="6139">
                <a:solidFill>
                  <a:srgbClr val="171616"/>
                </a:solidFill>
                <a:latin typeface="Poppins Bold"/>
              </a:rPr>
              <a:t>With our ChatGPT services, your business will thrive.</a:t>
            </a:r>
          </a:p>
        </p:txBody>
      </p:sp>
      <p:sp>
        <p:nvSpPr>
          <p:cNvPr name="TextBox 6" id="6"/>
          <p:cNvSpPr txBox="true"/>
          <p:nvPr/>
        </p:nvSpPr>
        <p:spPr>
          <a:xfrm rot="0">
            <a:off x="9743739" y="4512504"/>
            <a:ext cx="8130800" cy="4625774"/>
          </a:xfrm>
          <a:prstGeom prst="rect">
            <a:avLst/>
          </a:prstGeom>
        </p:spPr>
        <p:txBody>
          <a:bodyPr anchor="t" rtlCol="false" tIns="0" lIns="0" bIns="0" rIns="0">
            <a:spAutoFit/>
          </a:bodyPr>
          <a:lstStyle/>
          <a:p>
            <a:pPr>
              <a:lnSpc>
                <a:spcPts val="4630"/>
              </a:lnSpc>
            </a:pPr>
            <a:r>
              <a:rPr lang="en-US" sz="3307">
                <a:solidFill>
                  <a:srgbClr val="171616"/>
                </a:solidFill>
                <a:latin typeface="Open Sans"/>
              </a:rPr>
              <a:t>You'll enjoy improved customer satisfaction, increased productivity, and enhanced sales and marketing efforts. Embrace the future of customer engagement and watch your business reach new heights.</a:t>
            </a:r>
          </a:p>
          <a:p>
            <a:pPr>
              <a:lnSpc>
                <a:spcPts val="4630"/>
              </a:lnSpc>
            </a:pPr>
          </a:p>
          <a:p>
            <a:pPr>
              <a:lnSpc>
                <a:spcPts val="4630"/>
              </a:lnSpc>
              <a:spcBef>
                <a:spcPct val="0"/>
              </a:spcBef>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20867" y="1821634"/>
            <a:ext cx="8374904" cy="5574546"/>
          </a:xfrm>
          <a:custGeom>
            <a:avLst/>
            <a:gdLst/>
            <a:ahLst/>
            <a:cxnLst/>
            <a:rect r="r" b="b" t="t" l="l"/>
            <a:pathLst>
              <a:path h="5574546" w="8374904">
                <a:moveTo>
                  <a:pt x="0" y="0"/>
                </a:moveTo>
                <a:lnTo>
                  <a:pt x="8374905" y="0"/>
                </a:lnTo>
                <a:lnTo>
                  <a:pt x="8374905" y="5574545"/>
                </a:lnTo>
                <a:lnTo>
                  <a:pt x="0" y="5574545"/>
                </a:lnTo>
                <a:lnTo>
                  <a:pt x="0" y="0"/>
                </a:lnTo>
                <a:close/>
              </a:path>
            </a:pathLst>
          </a:custGeom>
          <a:blipFill>
            <a:blip r:embed="rId6"/>
            <a:stretch>
              <a:fillRect l="0" t="0" r="0" b="0"/>
            </a:stretch>
          </a:blipFill>
        </p:spPr>
      </p:sp>
      <p:sp>
        <p:nvSpPr>
          <p:cNvPr name="TextBox 5" id="5"/>
          <p:cNvSpPr txBox="true"/>
          <p:nvPr/>
        </p:nvSpPr>
        <p:spPr>
          <a:xfrm rot="0">
            <a:off x="9743739" y="2422970"/>
            <a:ext cx="7718847" cy="1908359"/>
          </a:xfrm>
          <a:prstGeom prst="rect">
            <a:avLst/>
          </a:prstGeom>
        </p:spPr>
        <p:txBody>
          <a:bodyPr anchor="t" rtlCol="false" tIns="0" lIns="0" bIns="0" rIns="0">
            <a:spAutoFit/>
          </a:bodyPr>
          <a:lstStyle/>
          <a:p>
            <a:pPr>
              <a:lnSpc>
                <a:spcPts val="7366"/>
              </a:lnSpc>
            </a:pPr>
            <a:r>
              <a:rPr lang="en-US" sz="6139">
                <a:solidFill>
                  <a:srgbClr val="171616"/>
                </a:solidFill>
                <a:latin typeface="Poppins Bold"/>
              </a:rPr>
              <a:t>Easily Increase Engagement!</a:t>
            </a:r>
          </a:p>
        </p:txBody>
      </p:sp>
      <p:sp>
        <p:nvSpPr>
          <p:cNvPr name="TextBox 6" id="6"/>
          <p:cNvSpPr txBox="true"/>
          <p:nvPr/>
        </p:nvSpPr>
        <p:spPr>
          <a:xfrm rot="0">
            <a:off x="9743739" y="5076825"/>
            <a:ext cx="8130800" cy="4045385"/>
          </a:xfrm>
          <a:prstGeom prst="rect">
            <a:avLst/>
          </a:prstGeom>
        </p:spPr>
        <p:txBody>
          <a:bodyPr anchor="t" rtlCol="false" tIns="0" lIns="0" bIns="0" rIns="0">
            <a:spAutoFit/>
          </a:bodyPr>
          <a:lstStyle/>
          <a:p>
            <a:pPr>
              <a:lnSpc>
                <a:spcPts val="4630"/>
              </a:lnSpc>
            </a:pPr>
            <a:r>
              <a:rPr lang="en-US" sz="3307">
                <a:solidFill>
                  <a:srgbClr val="171616"/>
                </a:solidFill>
                <a:latin typeface="Open Sans"/>
              </a:rPr>
              <a:t>Also ChatGPT can increase engagement with your target audience by providing them with instant responses of relevant information, and creating unique content, that keeps them interested in your brand.</a:t>
            </a:r>
          </a:p>
          <a:p>
            <a:pPr>
              <a:lnSpc>
                <a:spcPts val="4630"/>
              </a:lnSpc>
              <a:spcBef>
                <a:spcPct val="0"/>
              </a:spcBef>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4" id="4"/>
          <p:cNvPicPr>
            <a:picLocks noChangeAspect="true"/>
          </p:cNvPicPr>
          <p:nvPr/>
        </p:nvPicPr>
        <p:blipFill>
          <a:blip r:embed="rId6"/>
          <a:srcRect l="235" t="0" r="235" b="0"/>
          <a:stretch>
            <a:fillRect/>
          </a:stretch>
        </p:blipFill>
        <p:spPr>
          <a:xfrm flipH="false" flipV="false" rot="0">
            <a:off x="2550837" y="1925457"/>
            <a:ext cx="4664995" cy="7564857"/>
          </a:xfrm>
          <a:prstGeom prst="rect">
            <a:avLst/>
          </a:prstGeom>
        </p:spPr>
      </p:pic>
      <p:sp>
        <p:nvSpPr>
          <p:cNvPr name="TextBox 5" id="5"/>
          <p:cNvSpPr txBox="true"/>
          <p:nvPr/>
        </p:nvSpPr>
        <p:spPr>
          <a:xfrm rot="0">
            <a:off x="9743739" y="2898402"/>
            <a:ext cx="7718847" cy="982755"/>
          </a:xfrm>
          <a:prstGeom prst="rect">
            <a:avLst/>
          </a:prstGeom>
        </p:spPr>
        <p:txBody>
          <a:bodyPr anchor="t" rtlCol="false" tIns="0" lIns="0" bIns="0" rIns="0">
            <a:spAutoFit/>
          </a:bodyPr>
          <a:lstStyle/>
          <a:p>
            <a:pPr>
              <a:lnSpc>
                <a:spcPts val="7366"/>
              </a:lnSpc>
            </a:pPr>
            <a:r>
              <a:rPr lang="en-US" sz="6139">
                <a:solidFill>
                  <a:srgbClr val="171616"/>
                </a:solidFill>
                <a:latin typeface="Poppins Bold"/>
              </a:rPr>
              <a:t>Nurture Leads...</a:t>
            </a:r>
          </a:p>
        </p:txBody>
      </p:sp>
      <p:sp>
        <p:nvSpPr>
          <p:cNvPr name="TextBox 6" id="6"/>
          <p:cNvSpPr txBox="true"/>
          <p:nvPr/>
        </p:nvSpPr>
        <p:spPr>
          <a:xfrm rot="0">
            <a:off x="9645374" y="4716152"/>
            <a:ext cx="8130800" cy="2884606"/>
          </a:xfrm>
          <a:prstGeom prst="rect">
            <a:avLst/>
          </a:prstGeom>
        </p:spPr>
        <p:txBody>
          <a:bodyPr anchor="t" rtlCol="false" tIns="0" lIns="0" bIns="0" rIns="0">
            <a:spAutoFit/>
          </a:bodyPr>
          <a:lstStyle/>
          <a:p>
            <a:pPr>
              <a:lnSpc>
                <a:spcPts val="4630"/>
              </a:lnSpc>
            </a:pPr>
            <a:r>
              <a:rPr lang="en-US" sz="3307">
                <a:solidFill>
                  <a:srgbClr val="171616"/>
                </a:solidFill>
                <a:latin typeface="Open Sans"/>
              </a:rPr>
              <a:t>Not to mention, you can nurture leads by using ChatGPT and the services we provide and move them closer to a purchase.</a:t>
            </a:r>
          </a:p>
          <a:p>
            <a:pPr>
              <a:lnSpc>
                <a:spcPts val="4630"/>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8001000" y="0"/>
            <a:ext cx="10287000" cy="10287000"/>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0" y="6350000"/>
                  </a:moveTo>
                  <a:lnTo>
                    <a:pt x="6350000" y="6350000"/>
                  </a:lnTo>
                  <a:lnTo>
                    <a:pt x="6350000" y="0"/>
                  </a:lnTo>
                  <a:cubicBezTo>
                    <a:pt x="2843530" y="0"/>
                    <a:pt x="0" y="2843530"/>
                    <a:pt x="0" y="6350000"/>
                  </a:cubicBezTo>
                  <a:close/>
                </a:path>
              </a:pathLst>
            </a:custGeom>
            <a:blipFill>
              <a:blip r:embed="rId4"/>
              <a:stretch>
                <a:fillRect l="-20175" t="0" r="-20175" b="0"/>
              </a:stretch>
            </a:blipFill>
          </p:spPr>
        </p:sp>
      </p:grpSp>
      <p:sp>
        <p:nvSpPr>
          <p:cNvPr name="Freeform 5" id="5"/>
          <p:cNvSpPr/>
          <p:nvPr/>
        </p:nvSpPr>
        <p:spPr>
          <a:xfrm flipH="false" flipV="false" rot="0">
            <a:off x="11523128" y="1574884"/>
            <a:ext cx="951933" cy="951933"/>
          </a:xfrm>
          <a:custGeom>
            <a:avLst/>
            <a:gdLst/>
            <a:ahLst/>
            <a:cxnLst/>
            <a:rect r="r" b="b" t="t" l="l"/>
            <a:pathLst>
              <a:path h="951933" w="951933">
                <a:moveTo>
                  <a:pt x="0" y="0"/>
                </a:moveTo>
                <a:lnTo>
                  <a:pt x="951933" y="0"/>
                </a:lnTo>
                <a:lnTo>
                  <a:pt x="951933" y="951934"/>
                </a:lnTo>
                <a:lnTo>
                  <a:pt x="0" y="9519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586612" y="1145976"/>
            <a:ext cx="6213627" cy="904875"/>
          </a:xfrm>
          <a:prstGeom prst="rect">
            <a:avLst/>
          </a:prstGeom>
        </p:spPr>
        <p:txBody>
          <a:bodyPr anchor="t" rtlCol="false" tIns="0" lIns="0" bIns="0" rIns="0">
            <a:spAutoFit/>
          </a:bodyPr>
          <a:lstStyle/>
          <a:p>
            <a:pPr>
              <a:lnSpc>
                <a:spcPts val="6720"/>
              </a:lnSpc>
            </a:pPr>
            <a:r>
              <a:rPr lang="en-US" sz="5600">
                <a:solidFill>
                  <a:srgbClr val="171616"/>
                </a:solidFill>
                <a:latin typeface="Poppins Bold"/>
              </a:rPr>
              <a:t>However...</a:t>
            </a:r>
          </a:p>
        </p:txBody>
      </p:sp>
      <p:sp>
        <p:nvSpPr>
          <p:cNvPr name="TextBox 7" id="7"/>
          <p:cNvSpPr txBox="true"/>
          <p:nvPr/>
        </p:nvSpPr>
        <p:spPr>
          <a:xfrm rot="0">
            <a:off x="704205" y="2650837"/>
            <a:ext cx="6491139" cy="3591562"/>
          </a:xfrm>
          <a:prstGeom prst="rect">
            <a:avLst/>
          </a:prstGeom>
        </p:spPr>
        <p:txBody>
          <a:bodyPr anchor="t" rtlCol="false" tIns="0" lIns="0" bIns="0" rIns="0">
            <a:spAutoFit/>
          </a:bodyPr>
          <a:lstStyle/>
          <a:p>
            <a:pPr>
              <a:lnSpc>
                <a:spcPts val="5739"/>
              </a:lnSpc>
            </a:pPr>
            <a:r>
              <a:rPr lang="en-US" sz="4099">
                <a:solidFill>
                  <a:srgbClr val="171616"/>
                </a:solidFill>
                <a:latin typeface="Open Sans"/>
              </a:rPr>
              <a:t>what we believe is the biggest game changer for local businesses has now been made available.</a:t>
            </a:r>
          </a:p>
          <a:p>
            <a:pPr>
              <a:lnSpc>
                <a:spcPts val="5739"/>
              </a:lnSpc>
              <a:spcBef>
                <a:spcPct val="0"/>
              </a:spcBef>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4" id="4"/>
          <p:cNvPicPr>
            <a:picLocks noChangeAspect="true"/>
          </p:cNvPicPr>
          <p:nvPr/>
        </p:nvPicPr>
        <p:blipFill>
          <a:blip r:embed="rId6"/>
          <a:srcRect l="0" t="103" r="0" b="103"/>
          <a:stretch>
            <a:fillRect/>
          </a:stretch>
        </p:blipFill>
        <p:spPr>
          <a:xfrm flipH="false" flipV="false" rot="0">
            <a:off x="1205735" y="1178928"/>
            <a:ext cx="7132320" cy="8229600"/>
          </a:xfrm>
          <a:prstGeom prst="rect">
            <a:avLst/>
          </a:prstGeom>
        </p:spPr>
      </p:pic>
      <p:sp>
        <p:nvSpPr>
          <p:cNvPr name="TextBox 5" id="5"/>
          <p:cNvSpPr txBox="true"/>
          <p:nvPr/>
        </p:nvSpPr>
        <p:spPr>
          <a:xfrm rot="0">
            <a:off x="9376589" y="1121778"/>
            <a:ext cx="7718847" cy="1908359"/>
          </a:xfrm>
          <a:prstGeom prst="rect">
            <a:avLst/>
          </a:prstGeom>
        </p:spPr>
        <p:txBody>
          <a:bodyPr anchor="t" rtlCol="false" tIns="0" lIns="0" bIns="0" rIns="0">
            <a:spAutoFit/>
          </a:bodyPr>
          <a:lstStyle/>
          <a:p>
            <a:pPr>
              <a:lnSpc>
                <a:spcPts val="7366"/>
              </a:lnSpc>
            </a:pPr>
            <a:r>
              <a:rPr lang="en-US" sz="6139">
                <a:solidFill>
                  <a:srgbClr val="171616"/>
                </a:solidFill>
                <a:latin typeface="Poppins Bold"/>
              </a:rPr>
              <a:t>Standout From The Competition...</a:t>
            </a:r>
          </a:p>
        </p:txBody>
      </p:sp>
      <p:sp>
        <p:nvSpPr>
          <p:cNvPr name="TextBox 6" id="6"/>
          <p:cNvSpPr txBox="true"/>
          <p:nvPr/>
        </p:nvSpPr>
        <p:spPr>
          <a:xfrm rot="0">
            <a:off x="9376589" y="3540219"/>
            <a:ext cx="8130800" cy="6373933"/>
          </a:xfrm>
          <a:prstGeom prst="rect">
            <a:avLst/>
          </a:prstGeom>
        </p:spPr>
        <p:txBody>
          <a:bodyPr anchor="t" rtlCol="false" tIns="0" lIns="0" bIns="0" rIns="0">
            <a:spAutoFit/>
          </a:bodyPr>
          <a:lstStyle/>
          <a:p>
            <a:pPr>
              <a:lnSpc>
                <a:spcPts val="4630"/>
              </a:lnSpc>
            </a:pPr>
            <a:r>
              <a:rPr lang="en-US" sz="3307">
                <a:solidFill>
                  <a:srgbClr val="171616"/>
                </a:solidFill>
                <a:latin typeface="Open Sans"/>
              </a:rPr>
              <a:t>In a crowded market, unique and valuable content, instant and helpful responses and giving your customers the services they want and deserve can help differentiate your business from the competition and make customers want to do business with you. </a:t>
            </a:r>
          </a:p>
          <a:p>
            <a:pPr>
              <a:lnSpc>
                <a:spcPts val="4630"/>
              </a:lnSpc>
            </a:pPr>
          </a:p>
          <a:p>
            <a:pPr algn="ctr">
              <a:lnSpc>
                <a:spcPts val="4630"/>
              </a:lnSpc>
            </a:pPr>
            <a:r>
              <a:rPr lang="en-US" sz="3307">
                <a:solidFill>
                  <a:srgbClr val="171616"/>
                </a:solidFill>
                <a:latin typeface="Open Sans Bold"/>
              </a:rPr>
              <a:t>All this can be achieved and automated with ChatGPT</a:t>
            </a:r>
          </a:p>
          <a:p>
            <a:pPr>
              <a:lnSpc>
                <a:spcPts val="4630"/>
              </a:lnSpc>
              <a:spcBef>
                <a:spcPct val="0"/>
              </a:spcBef>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79173" y="2448668"/>
            <a:ext cx="7555091" cy="5713537"/>
          </a:xfrm>
          <a:custGeom>
            <a:avLst/>
            <a:gdLst/>
            <a:ahLst/>
            <a:cxnLst/>
            <a:rect r="r" b="b" t="t" l="l"/>
            <a:pathLst>
              <a:path h="5713537" w="7555091">
                <a:moveTo>
                  <a:pt x="0" y="0"/>
                </a:moveTo>
                <a:lnTo>
                  <a:pt x="7555090" y="0"/>
                </a:lnTo>
                <a:lnTo>
                  <a:pt x="7555090" y="5713537"/>
                </a:lnTo>
                <a:lnTo>
                  <a:pt x="0" y="5713537"/>
                </a:lnTo>
                <a:lnTo>
                  <a:pt x="0" y="0"/>
                </a:lnTo>
                <a:close/>
              </a:path>
            </a:pathLst>
          </a:custGeom>
          <a:blipFill>
            <a:blip r:embed="rId6"/>
            <a:stretch>
              <a:fillRect l="0" t="0" r="0" b="0"/>
            </a:stretch>
          </a:blipFill>
        </p:spPr>
      </p:sp>
      <p:sp>
        <p:nvSpPr>
          <p:cNvPr name="TextBox 5" id="5"/>
          <p:cNvSpPr txBox="true"/>
          <p:nvPr/>
        </p:nvSpPr>
        <p:spPr>
          <a:xfrm rot="0">
            <a:off x="9645374" y="2455758"/>
            <a:ext cx="7718847" cy="1908359"/>
          </a:xfrm>
          <a:prstGeom prst="rect">
            <a:avLst/>
          </a:prstGeom>
        </p:spPr>
        <p:txBody>
          <a:bodyPr anchor="t" rtlCol="false" tIns="0" lIns="0" bIns="0" rIns="0">
            <a:spAutoFit/>
          </a:bodyPr>
          <a:lstStyle/>
          <a:p>
            <a:pPr>
              <a:lnSpc>
                <a:spcPts val="7366"/>
              </a:lnSpc>
            </a:pPr>
            <a:r>
              <a:rPr lang="en-US" sz="6139">
                <a:solidFill>
                  <a:srgbClr val="171616"/>
                </a:solidFill>
                <a:latin typeface="Poppins Bold"/>
              </a:rPr>
              <a:t>Encourage Social Sharing...</a:t>
            </a:r>
          </a:p>
        </p:txBody>
      </p:sp>
      <p:sp>
        <p:nvSpPr>
          <p:cNvPr name="TextBox 6" id="6"/>
          <p:cNvSpPr txBox="true"/>
          <p:nvPr/>
        </p:nvSpPr>
        <p:spPr>
          <a:xfrm rot="0">
            <a:off x="9645374" y="4716152"/>
            <a:ext cx="8130800" cy="2884606"/>
          </a:xfrm>
          <a:prstGeom prst="rect">
            <a:avLst/>
          </a:prstGeom>
        </p:spPr>
        <p:txBody>
          <a:bodyPr anchor="t" rtlCol="false" tIns="0" lIns="0" bIns="0" rIns="0">
            <a:spAutoFit/>
          </a:bodyPr>
          <a:lstStyle/>
          <a:p>
            <a:pPr>
              <a:lnSpc>
                <a:spcPts val="4630"/>
              </a:lnSpc>
            </a:pPr>
            <a:r>
              <a:rPr lang="en-US" sz="3307">
                <a:solidFill>
                  <a:srgbClr val="171616"/>
                </a:solidFill>
                <a:latin typeface="Open Sans"/>
              </a:rPr>
              <a:t>Plus, the content that ChatGPT will create for you will encourage social sharing and increase social media engagement and exposure for your brand.</a:t>
            </a:r>
          </a:p>
          <a:p>
            <a:pPr>
              <a:lnSpc>
                <a:spcPts val="4630"/>
              </a:lnSpc>
              <a:spcBef>
                <a:spcPct val="0"/>
              </a:spcBef>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74884" y="2512908"/>
            <a:ext cx="6532946" cy="6532946"/>
          </a:xfrm>
          <a:custGeom>
            <a:avLst/>
            <a:gdLst/>
            <a:ahLst/>
            <a:cxnLst/>
            <a:rect r="r" b="b" t="t" l="l"/>
            <a:pathLst>
              <a:path h="6532946" w="6532946">
                <a:moveTo>
                  <a:pt x="0" y="0"/>
                </a:moveTo>
                <a:lnTo>
                  <a:pt x="6532947" y="0"/>
                </a:lnTo>
                <a:lnTo>
                  <a:pt x="6532947" y="6532947"/>
                </a:lnTo>
                <a:lnTo>
                  <a:pt x="0" y="65329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9645374" y="1121778"/>
            <a:ext cx="7718847" cy="1908359"/>
          </a:xfrm>
          <a:prstGeom prst="rect">
            <a:avLst/>
          </a:prstGeom>
        </p:spPr>
        <p:txBody>
          <a:bodyPr anchor="t" rtlCol="false" tIns="0" lIns="0" bIns="0" rIns="0">
            <a:spAutoFit/>
          </a:bodyPr>
          <a:lstStyle/>
          <a:p>
            <a:pPr>
              <a:lnSpc>
                <a:spcPts val="7366"/>
              </a:lnSpc>
            </a:pPr>
            <a:r>
              <a:rPr lang="en-US" sz="6139">
                <a:solidFill>
                  <a:srgbClr val="171616"/>
                </a:solidFill>
                <a:latin typeface="Poppins Bold"/>
              </a:rPr>
              <a:t>So why wait?</a:t>
            </a:r>
          </a:p>
          <a:p>
            <a:pPr>
              <a:lnSpc>
                <a:spcPts val="7366"/>
              </a:lnSpc>
            </a:pPr>
          </a:p>
        </p:txBody>
      </p:sp>
      <p:sp>
        <p:nvSpPr>
          <p:cNvPr name="TextBox 6" id="6"/>
          <p:cNvSpPr txBox="true"/>
          <p:nvPr/>
        </p:nvSpPr>
        <p:spPr>
          <a:xfrm rot="0">
            <a:off x="9439397" y="3252946"/>
            <a:ext cx="8130800" cy="5792908"/>
          </a:xfrm>
          <a:prstGeom prst="rect">
            <a:avLst/>
          </a:prstGeom>
        </p:spPr>
        <p:txBody>
          <a:bodyPr anchor="t" rtlCol="false" tIns="0" lIns="0" bIns="0" rIns="0">
            <a:spAutoFit/>
          </a:bodyPr>
          <a:lstStyle/>
          <a:p>
            <a:pPr>
              <a:lnSpc>
                <a:spcPts val="4630"/>
              </a:lnSpc>
            </a:pPr>
            <a:r>
              <a:rPr lang="en-US" sz="3307">
                <a:solidFill>
                  <a:srgbClr val="171616"/>
                </a:solidFill>
                <a:latin typeface="Open Sans"/>
              </a:rPr>
              <a:t>Click the button on this page today and unlock the endless possibilities of ChatGPT for your business. We are your trusted partner for digital transformation.</a:t>
            </a:r>
          </a:p>
          <a:p>
            <a:pPr>
              <a:lnSpc>
                <a:spcPts val="4630"/>
              </a:lnSpc>
            </a:pPr>
          </a:p>
          <a:p>
            <a:pPr algn="ctr">
              <a:lnSpc>
                <a:spcPts val="4630"/>
              </a:lnSpc>
            </a:pPr>
            <a:r>
              <a:rPr lang="en-US" sz="3307">
                <a:solidFill>
                  <a:srgbClr val="171616"/>
                </a:solidFill>
                <a:latin typeface="Open Sans Bold"/>
              </a:rPr>
              <a:t>Let's get started today!</a:t>
            </a:r>
          </a:p>
          <a:p>
            <a:pPr>
              <a:lnSpc>
                <a:spcPts val="4630"/>
              </a:lnSpc>
            </a:pPr>
          </a:p>
          <a:p>
            <a:pPr>
              <a:lnSpc>
                <a:spcPts val="4630"/>
              </a:lnSpc>
            </a:pPr>
          </a:p>
          <a:p>
            <a:pPr>
              <a:lnSpc>
                <a:spcPts val="4630"/>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0" y="1490137"/>
            <a:ext cx="17578911" cy="7940353"/>
          </a:xfrm>
          <a:prstGeom prst="rect">
            <a:avLst/>
          </a:prstGeom>
        </p:spPr>
        <p:txBody>
          <a:bodyPr anchor="t" rtlCol="false" tIns="0" lIns="0" bIns="0" rIns="0">
            <a:spAutoFit/>
          </a:bodyPr>
          <a:lstStyle/>
          <a:p>
            <a:pPr algn="ctr">
              <a:lnSpc>
                <a:spcPts val="10097"/>
              </a:lnSpc>
            </a:pPr>
            <a:r>
              <a:rPr lang="en-US" sz="7212">
                <a:solidFill>
                  <a:srgbClr val="002D70"/>
                </a:solidFill>
                <a:latin typeface="Poppins ExtraBold"/>
              </a:rPr>
              <a:t>AI or Artificial Intelligence </a:t>
            </a:r>
          </a:p>
          <a:p>
            <a:pPr algn="ctr">
              <a:lnSpc>
                <a:spcPts val="10097"/>
              </a:lnSpc>
            </a:pPr>
            <a:r>
              <a:rPr lang="en-US" sz="7212">
                <a:solidFill>
                  <a:srgbClr val="002D70"/>
                </a:solidFill>
                <a:latin typeface="Poppins ExtraBold"/>
              </a:rPr>
              <a:t>is the great leveller. And with ChatGPT you now have access to the same power as any other company </a:t>
            </a:r>
          </a:p>
          <a:p>
            <a:pPr algn="ctr">
              <a:lnSpc>
                <a:spcPts val="10097"/>
              </a:lnSpc>
            </a:pPr>
            <a:r>
              <a:rPr lang="en-US" sz="7212">
                <a:solidFill>
                  <a:srgbClr val="002D70"/>
                </a:solidFill>
                <a:latin typeface="Poppins ExtraBold"/>
              </a:rPr>
              <a:t>no matter it's size.</a:t>
            </a:r>
          </a:p>
          <a:p>
            <a:pPr algn="ctr">
              <a:lnSpc>
                <a:spcPts val="12337"/>
              </a:lnSpc>
              <a:spcBef>
                <a:spcPct val="0"/>
              </a:spcBef>
            </a:pPr>
          </a:p>
        </p:txBody>
      </p:sp>
      <p:sp>
        <p:nvSpPr>
          <p:cNvPr name="Freeform 3" id="3"/>
          <p:cNvSpPr/>
          <p:nvPr/>
        </p:nvSpPr>
        <p:spPr>
          <a:xfrm flipH="false" flipV="false" rot="0">
            <a:off x="15527132" y="-2300611"/>
            <a:ext cx="4409928" cy="4409928"/>
          </a:xfrm>
          <a:custGeom>
            <a:avLst/>
            <a:gdLst/>
            <a:ahLst/>
            <a:cxnLst/>
            <a:rect r="r" b="b" t="t" l="l"/>
            <a:pathLst>
              <a:path h="4409928" w="4409928">
                <a:moveTo>
                  <a:pt x="0" y="0"/>
                </a:moveTo>
                <a:lnTo>
                  <a:pt x="4409928" y="0"/>
                </a:lnTo>
                <a:lnTo>
                  <a:pt x="4409928" y="4409928"/>
                </a:lnTo>
                <a:lnTo>
                  <a:pt x="0" y="4409928"/>
                </a:lnTo>
                <a:lnTo>
                  <a:pt x="0" y="0"/>
                </a:lnTo>
                <a:close/>
              </a:path>
            </a:pathLst>
          </a:custGeom>
          <a:blipFill>
            <a:blip r:embed="rId2">
              <a:alphaModFix amt="46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40394" y="8249853"/>
            <a:ext cx="4409928" cy="4409928"/>
          </a:xfrm>
          <a:custGeom>
            <a:avLst/>
            <a:gdLst/>
            <a:ahLst/>
            <a:cxnLst/>
            <a:rect r="r" b="b" t="t" l="l"/>
            <a:pathLst>
              <a:path h="4409928" w="4409928">
                <a:moveTo>
                  <a:pt x="0" y="0"/>
                </a:moveTo>
                <a:lnTo>
                  <a:pt x="4409927" y="0"/>
                </a:lnTo>
                <a:lnTo>
                  <a:pt x="4409927" y="4409927"/>
                </a:lnTo>
                <a:lnTo>
                  <a:pt x="0" y="4409927"/>
                </a:lnTo>
                <a:lnTo>
                  <a:pt x="0" y="0"/>
                </a:lnTo>
                <a:close/>
              </a:path>
            </a:pathLst>
          </a:custGeom>
          <a:blipFill>
            <a:blip r:embed="rId2">
              <a:alphaModFix amt="46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64570" y="2567358"/>
            <a:ext cx="17182643" cy="5110153"/>
          </a:xfrm>
          <a:prstGeom prst="rect">
            <a:avLst/>
          </a:prstGeom>
        </p:spPr>
        <p:txBody>
          <a:bodyPr anchor="t" rtlCol="false" tIns="0" lIns="0" bIns="0" rIns="0">
            <a:spAutoFit/>
          </a:bodyPr>
          <a:lstStyle/>
          <a:p>
            <a:pPr algn="ctr">
              <a:lnSpc>
                <a:spcPts val="8138"/>
              </a:lnSpc>
            </a:pPr>
            <a:r>
              <a:rPr lang="en-US" sz="5812">
                <a:solidFill>
                  <a:srgbClr val="002D70"/>
                </a:solidFill>
                <a:latin typeface="Poppins Bold"/>
              </a:rPr>
              <a:t>In today's fast-paced digital landscape, staying ahead of the competition and delivering exceptional customer experiences is crucial for every business. </a:t>
            </a:r>
          </a:p>
          <a:p>
            <a:pPr algn="ctr">
              <a:lnSpc>
                <a:spcPts val="8138"/>
              </a:lnSpc>
              <a:spcBef>
                <a:spcPct val="0"/>
              </a:spcBef>
            </a:pPr>
          </a:p>
        </p:txBody>
      </p:sp>
      <p:sp>
        <p:nvSpPr>
          <p:cNvPr name="Freeform 3" id="3"/>
          <p:cNvSpPr/>
          <p:nvPr/>
        </p:nvSpPr>
        <p:spPr>
          <a:xfrm flipH="false" flipV="false" rot="0">
            <a:off x="15527132" y="-2300611"/>
            <a:ext cx="4409928" cy="4409928"/>
          </a:xfrm>
          <a:custGeom>
            <a:avLst/>
            <a:gdLst/>
            <a:ahLst/>
            <a:cxnLst/>
            <a:rect r="r" b="b" t="t" l="l"/>
            <a:pathLst>
              <a:path h="4409928" w="4409928">
                <a:moveTo>
                  <a:pt x="0" y="0"/>
                </a:moveTo>
                <a:lnTo>
                  <a:pt x="4409928" y="0"/>
                </a:lnTo>
                <a:lnTo>
                  <a:pt x="4409928" y="4409928"/>
                </a:lnTo>
                <a:lnTo>
                  <a:pt x="0" y="4409928"/>
                </a:lnTo>
                <a:lnTo>
                  <a:pt x="0" y="0"/>
                </a:lnTo>
                <a:close/>
              </a:path>
            </a:pathLst>
          </a:custGeom>
          <a:blipFill>
            <a:blip r:embed="rId2">
              <a:alphaModFix amt="46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40394" y="8249853"/>
            <a:ext cx="4409928" cy="4409928"/>
          </a:xfrm>
          <a:custGeom>
            <a:avLst/>
            <a:gdLst/>
            <a:ahLst/>
            <a:cxnLst/>
            <a:rect r="r" b="b" t="t" l="l"/>
            <a:pathLst>
              <a:path h="4409928" w="4409928">
                <a:moveTo>
                  <a:pt x="0" y="0"/>
                </a:moveTo>
                <a:lnTo>
                  <a:pt x="4409927" y="0"/>
                </a:lnTo>
                <a:lnTo>
                  <a:pt x="4409927" y="4409927"/>
                </a:lnTo>
                <a:lnTo>
                  <a:pt x="0" y="4409927"/>
                </a:lnTo>
                <a:lnTo>
                  <a:pt x="0" y="0"/>
                </a:lnTo>
                <a:close/>
              </a:path>
            </a:pathLst>
          </a:custGeom>
          <a:blipFill>
            <a:blip r:embed="rId2">
              <a:alphaModFix amt="46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p:cSld>
    <p:bg>
      <p:bgPr>
        <a:solidFill>
          <a:srgbClr val="002D70"/>
        </a:solidFill>
      </p:bgPr>
    </p:bg>
    <p:spTree>
      <p:nvGrpSpPr>
        <p:cNvPr id="1" name=""/>
        <p:cNvGrpSpPr/>
        <p:nvPr/>
      </p:nvGrpSpPr>
      <p:grpSpPr>
        <a:xfrm>
          <a:off x="0" y="0"/>
          <a:ext cx="0" cy="0"/>
          <a:chOff x="0" y="0"/>
          <a:chExt cx="0" cy="0"/>
        </a:xfrm>
      </p:grpSpPr>
      <p:sp>
        <p:nvSpPr>
          <p:cNvPr name="TextBox 2" id="2"/>
          <p:cNvSpPr txBox="true"/>
          <p:nvPr/>
        </p:nvSpPr>
        <p:spPr>
          <a:xfrm rot="0">
            <a:off x="250039" y="971674"/>
            <a:ext cx="17578911" cy="7572684"/>
          </a:xfrm>
          <a:prstGeom prst="rect">
            <a:avLst/>
          </a:prstGeom>
        </p:spPr>
        <p:txBody>
          <a:bodyPr anchor="t" rtlCol="false" tIns="0" lIns="0" bIns="0" rIns="0">
            <a:spAutoFit/>
          </a:bodyPr>
          <a:lstStyle/>
          <a:p>
            <a:pPr algn="ctr">
              <a:lnSpc>
                <a:spcPts val="9957"/>
              </a:lnSpc>
            </a:pPr>
            <a:r>
              <a:rPr lang="en-US" sz="7112">
                <a:solidFill>
                  <a:srgbClr val="FFFFFF"/>
                </a:solidFill>
                <a:latin typeface="Poppins ExtraBold"/>
              </a:rPr>
              <a:t>Introducing our cutting-edge digital services agency, revolutionizing the way businesses engage with their customers –</a:t>
            </a:r>
          </a:p>
          <a:p>
            <a:pPr algn="ctr">
              <a:lnSpc>
                <a:spcPts val="9957"/>
              </a:lnSpc>
            </a:pPr>
          </a:p>
          <a:p>
            <a:pPr algn="ctr">
              <a:lnSpc>
                <a:spcPts val="9957"/>
              </a:lnSpc>
              <a:spcBef>
                <a:spcPct val="0"/>
              </a:spcBef>
            </a:pPr>
            <a:r>
              <a:rPr lang="en-US" sz="7112">
                <a:solidFill>
                  <a:srgbClr val="FFFFFF"/>
                </a:solidFill>
                <a:latin typeface="Poppins ExtraBold"/>
              </a:rPr>
              <a:t> </a:t>
            </a:r>
            <a:r>
              <a:rPr lang="en-US" sz="7112">
                <a:solidFill>
                  <a:srgbClr val="FBE639"/>
                </a:solidFill>
                <a:latin typeface="Poppins ExtraBold"/>
              </a:rPr>
              <a:t>with the power of ChatGPT.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946309" y="6106256"/>
            <a:ext cx="6304087" cy="6304087"/>
          </a:xfrm>
          <a:custGeom>
            <a:avLst/>
            <a:gdLst/>
            <a:ahLst/>
            <a:cxnLst/>
            <a:rect r="r" b="b" t="t" l="l"/>
            <a:pathLst>
              <a:path h="6304087" w="6304087">
                <a:moveTo>
                  <a:pt x="0" y="0"/>
                </a:moveTo>
                <a:lnTo>
                  <a:pt x="6304087" y="0"/>
                </a:lnTo>
                <a:lnTo>
                  <a:pt x="6304087" y="6304088"/>
                </a:lnTo>
                <a:lnTo>
                  <a:pt x="0" y="6304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a:grpSpLocks noChangeAspect="true"/>
          </p:cNvGrpSpPr>
          <p:nvPr/>
        </p:nvGrpSpPr>
        <p:grpSpPr>
          <a:xfrm rot="0">
            <a:off x="1028700" y="4123018"/>
            <a:ext cx="5135302" cy="5135282"/>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25046" t="0" r="-25046" b="0"/>
              </a:stretch>
            </a:blipFill>
          </p:spPr>
        </p:sp>
      </p:grpSp>
      <p:grpSp>
        <p:nvGrpSpPr>
          <p:cNvPr name="Group 7" id="7"/>
          <p:cNvGrpSpPr/>
          <p:nvPr/>
        </p:nvGrpSpPr>
        <p:grpSpPr>
          <a:xfrm rot="0">
            <a:off x="3687192" y="1640437"/>
            <a:ext cx="5456808" cy="5456808"/>
            <a:chOff x="0" y="0"/>
            <a:chExt cx="6350000" cy="6350000"/>
          </a:xfrm>
        </p:grpSpPr>
        <p:sp>
          <p:nvSpPr>
            <p:cNvPr name="Freeform 8" id="8"/>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name="Group 9" id="9"/>
          <p:cNvGrpSpPr>
            <a:grpSpLocks noChangeAspect="true"/>
          </p:cNvGrpSpPr>
          <p:nvPr/>
        </p:nvGrpSpPr>
        <p:grpSpPr>
          <a:xfrm rot="0">
            <a:off x="3847945" y="1801200"/>
            <a:ext cx="5135302" cy="5135282"/>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25046" t="0" r="-25046" b="0"/>
              </a:stretch>
            </a:blipFill>
          </p:spPr>
        </p:sp>
      </p:grpSp>
      <p:sp>
        <p:nvSpPr>
          <p:cNvPr name="Freeform 11" id="11"/>
          <p:cNvSpPr/>
          <p:nvPr/>
        </p:nvSpPr>
        <p:spPr>
          <a:xfrm flipH="false" flipV="false" rot="0">
            <a:off x="6164002" y="1330367"/>
            <a:ext cx="951933" cy="951933"/>
          </a:xfrm>
          <a:custGeom>
            <a:avLst/>
            <a:gdLst/>
            <a:ahLst/>
            <a:cxnLst/>
            <a:rect r="r" b="b" t="t" l="l"/>
            <a:pathLst>
              <a:path h="951933" w="951933">
                <a:moveTo>
                  <a:pt x="0" y="0"/>
                </a:moveTo>
                <a:lnTo>
                  <a:pt x="951934" y="0"/>
                </a:lnTo>
                <a:lnTo>
                  <a:pt x="951934" y="951933"/>
                </a:lnTo>
                <a:lnTo>
                  <a:pt x="0" y="951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10354284" y="745249"/>
            <a:ext cx="6443411" cy="4295775"/>
          </a:xfrm>
          <a:prstGeom prst="rect">
            <a:avLst/>
          </a:prstGeom>
        </p:spPr>
        <p:txBody>
          <a:bodyPr anchor="t" rtlCol="false" tIns="0" lIns="0" bIns="0" rIns="0">
            <a:spAutoFit/>
          </a:bodyPr>
          <a:lstStyle/>
          <a:p>
            <a:pPr>
              <a:lnSpc>
                <a:spcPts val="6720"/>
              </a:lnSpc>
            </a:pPr>
            <a:r>
              <a:rPr lang="en-US" sz="5600">
                <a:solidFill>
                  <a:srgbClr val="171616"/>
                </a:solidFill>
                <a:latin typeface="Poppins Bold"/>
              </a:rPr>
              <a:t>We understand the challenges businesses face in...</a:t>
            </a:r>
          </a:p>
          <a:p>
            <a:pPr>
              <a:lnSpc>
                <a:spcPts val="6720"/>
              </a:lnSpc>
            </a:pPr>
            <a:r>
              <a:rPr lang="en-US" sz="5600">
                <a:solidFill>
                  <a:srgbClr val="171616"/>
                </a:solidFill>
                <a:latin typeface="Poppins Bold"/>
              </a:rPr>
              <a:t> </a:t>
            </a:r>
          </a:p>
        </p:txBody>
      </p:sp>
      <p:sp>
        <p:nvSpPr>
          <p:cNvPr name="TextBox 13" id="13"/>
          <p:cNvSpPr txBox="true"/>
          <p:nvPr/>
        </p:nvSpPr>
        <p:spPr>
          <a:xfrm rot="0">
            <a:off x="10354284" y="5060144"/>
            <a:ext cx="6491139" cy="5313681"/>
          </a:xfrm>
          <a:prstGeom prst="rect">
            <a:avLst/>
          </a:prstGeom>
        </p:spPr>
        <p:txBody>
          <a:bodyPr anchor="t" rtlCol="false" tIns="0" lIns="0" bIns="0" rIns="0">
            <a:spAutoFit/>
          </a:bodyPr>
          <a:lstStyle/>
          <a:p>
            <a:pPr>
              <a:lnSpc>
                <a:spcPts val="5319"/>
              </a:lnSpc>
            </a:pPr>
            <a:r>
              <a:rPr lang="en-US" sz="3799">
                <a:solidFill>
                  <a:srgbClr val="171616"/>
                </a:solidFill>
                <a:latin typeface="Open Sans"/>
              </a:rPr>
              <a:t>providing round-the-clock customer service, creating engaging content, boosting sales and marketing efforts, and staying ahead of the innovation curve.</a:t>
            </a:r>
          </a:p>
          <a:p>
            <a:pPr>
              <a:lnSpc>
                <a:spcPts val="5319"/>
              </a:lnSpc>
            </a:pPr>
          </a:p>
          <a:p>
            <a:pPr>
              <a:lnSpc>
                <a:spcPts val="5319"/>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97850" y="2735013"/>
            <a:ext cx="7497724" cy="5194983"/>
          </a:xfrm>
          <a:custGeom>
            <a:avLst/>
            <a:gdLst/>
            <a:ahLst/>
            <a:cxnLst/>
            <a:rect r="r" b="b" t="t" l="l"/>
            <a:pathLst>
              <a:path h="5194983" w="7497724">
                <a:moveTo>
                  <a:pt x="0" y="0"/>
                </a:moveTo>
                <a:lnTo>
                  <a:pt x="7497724" y="0"/>
                </a:lnTo>
                <a:lnTo>
                  <a:pt x="7497724" y="5194984"/>
                </a:lnTo>
                <a:lnTo>
                  <a:pt x="0" y="5194984"/>
                </a:lnTo>
                <a:lnTo>
                  <a:pt x="0" y="0"/>
                </a:lnTo>
                <a:close/>
              </a:path>
            </a:pathLst>
          </a:custGeom>
          <a:blipFill>
            <a:blip r:embed="rId6"/>
            <a:stretch>
              <a:fillRect l="0" t="0" r="0" b="0"/>
            </a:stretch>
          </a:blipFill>
        </p:spPr>
      </p:sp>
      <p:sp>
        <p:nvSpPr>
          <p:cNvPr name="TextBox 5" id="5"/>
          <p:cNvSpPr txBox="true"/>
          <p:nvPr/>
        </p:nvSpPr>
        <p:spPr>
          <a:xfrm rot="0">
            <a:off x="10110479" y="2327246"/>
            <a:ext cx="7148821" cy="6610350"/>
          </a:xfrm>
          <a:prstGeom prst="rect">
            <a:avLst/>
          </a:prstGeom>
        </p:spPr>
        <p:txBody>
          <a:bodyPr anchor="t" rtlCol="false" tIns="0" lIns="0" bIns="0" rIns="0">
            <a:spAutoFit/>
          </a:bodyPr>
          <a:lstStyle/>
          <a:p>
            <a:pPr>
              <a:lnSpc>
                <a:spcPts val="6462"/>
              </a:lnSpc>
            </a:pPr>
            <a:r>
              <a:rPr lang="en-US" sz="5385">
                <a:solidFill>
                  <a:srgbClr val="171616"/>
                </a:solidFill>
                <a:latin typeface="Poppins Bold"/>
              </a:rPr>
              <a:t>That's why we have developed a comprehensive suite of ChatGPT services tailored to meet your specific needs.</a:t>
            </a:r>
          </a:p>
          <a:p>
            <a:pPr>
              <a:lnSpc>
                <a:spcPts val="6462"/>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04526" y="2359092"/>
            <a:ext cx="8358977" cy="5577005"/>
          </a:xfrm>
          <a:custGeom>
            <a:avLst/>
            <a:gdLst/>
            <a:ahLst/>
            <a:cxnLst/>
            <a:rect r="r" b="b" t="t" l="l"/>
            <a:pathLst>
              <a:path h="5577005" w="8358977">
                <a:moveTo>
                  <a:pt x="0" y="0"/>
                </a:moveTo>
                <a:lnTo>
                  <a:pt x="8358977" y="0"/>
                </a:lnTo>
                <a:lnTo>
                  <a:pt x="8358977" y="5577005"/>
                </a:lnTo>
                <a:lnTo>
                  <a:pt x="0" y="5577005"/>
                </a:lnTo>
                <a:lnTo>
                  <a:pt x="0" y="0"/>
                </a:lnTo>
                <a:close/>
              </a:path>
            </a:pathLst>
          </a:custGeom>
          <a:blipFill>
            <a:blip r:embed="rId6"/>
            <a:stretch>
              <a:fillRect l="0" t="0" r="0" b="0"/>
            </a:stretch>
          </a:blipFill>
        </p:spPr>
      </p:sp>
      <p:sp>
        <p:nvSpPr>
          <p:cNvPr name="TextBox 5" id="5"/>
          <p:cNvSpPr txBox="true"/>
          <p:nvPr/>
        </p:nvSpPr>
        <p:spPr>
          <a:xfrm rot="0">
            <a:off x="10110479" y="741221"/>
            <a:ext cx="7148821" cy="8517079"/>
          </a:xfrm>
          <a:prstGeom prst="rect">
            <a:avLst/>
          </a:prstGeom>
        </p:spPr>
        <p:txBody>
          <a:bodyPr anchor="t" rtlCol="false" tIns="0" lIns="0" bIns="0" rIns="0">
            <a:spAutoFit/>
          </a:bodyPr>
          <a:lstStyle/>
          <a:p>
            <a:pPr>
              <a:lnSpc>
                <a:spcPts val="8382"/>
              </a:lnSpc>
            </a:pPr>
            <a:r>
              <a:rPr lang="en-US" sz="6985">
                <a:solidFill>
                  <a:srgbClr val="171616"/>
                </a:solidFill>
                <a:latin typeface="Poppins Bold"/>
              </a:rPr>
              <a:t>Let's take a closer look at how our ChatGPT services can transform your business.</a:t>
            </a:r>
          </a:p>
          <a:p>
            <a:pPr>
              <a:lnSpc>
                <a:spcPts val="8382"/>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DAFmSfVp3MI</dc:identifier>
  <dcterms:modified xsi:type="dcterms:W3CDTF">2011-08-01T06:04:30Z</dcterms:modified>
  <cp:revision>1</cp:revision>
  <dc:title>Copy of Content Marketing</dc:title>
</cp:coreProperties>
</file>